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24384000" cy="13716000"/>
  <p:notesSz cx="24384000" cy="13716000"/>
  <p:defaultTextStyle>
    <a:def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ctr" defTabSz="2438338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5E5E5E"/>
        </a:solidFill>
        <a:latin typeface="+mn-lt"/>
        <a:ea typeface="+mn-ea"/>
        <a:cs typeface="+mn-cs"/>
      </a:defRPr>
    </a:lvl1pPr>
    <a:lvl2pPr marL="0" marR="0" indent="457200" algn="ctr" defTabSz="2438338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5E5E5E"/>
        </a:solidFill>
        <a:latin typeface="+mn-lt"/>
        <a:ea typeface="+mn-ea"/>
        <a:cs typeface="+mn-cs"/>
      </a:defRPr>
    </a:lvl2pPr>
    <a:lvl3pPr marL="0" marR="0" indent="914400" algn="ctr" defTabSz="2438338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5E5E5E"/>
        </a:solidFill>
        <a:latin typeface="+mn-lt"/>
        <a:ea typeface="+mn-ea"/>
        <a:cs typeface="+mn-cs"/>
      </a:defRPr>
    </a:lvl3pPr>
    <a:lvl4pPr marL="0" marR="0" indent="1371600" algn="ctr" defTabSz="2438338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5E5E5E"/>
        </a:solidFill>
        <a:latin typeface="+mn-lt"/>
        <a:ea typeface="+mn-ea"/>
        <a:cs typeface="+mn-cs"/>
      </a:defRPr>
    </a:lvl4pPr>
    <a:lvl5pPr marL="0" marR="0" indent="1828800" algn="ctr" defTabSz="2438338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5E5E5E"/>
        </a:solidFill>
        <a:latin typeface="+mn-lt"/>
        <a:ea typeface="+mn-ea"/>
        <a:cs typeface="+mn-cs"/>
      </a:defRPr>
    </a:lvl5pPr>
    <a:lvl6pPr marL="0" marR="0" indent="2286000" algn="ctr" defTabSz="2438338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5E5E5E"/>
        </a:solidFill>
        <a:latin typeface="+mn-lt"/>
        <a:ea typeface="+mn-ea"/>
        <a:cs typeface="+mn-cs"/>
      </a:defRPr>
    </a:lvl6pPr>
    <a:lvl7pPr marL="0" marR="0" indent="2743200" algn="ctr" defTabSz="2438338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5E5E5E"/>
        </a:solidFill>
        <a:latin typeface="+mn-lt"/>
        <a:ea typeface="+mn-ea"/>
        <a:cs typeface="+mn-cs"/>
      </a:defRPr>
    </a:lvl7pPr>
    <a:lvl8pPr marL="0" marR="0" indent="3200400" algn="ctr" defTabSz="2438338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5E5E5E"/>
        </a:solidFill>
        <a:latin typeface="+mn-lt"/>
        <a:ea typeface="+mn-ea"/>
        <a:cs typeface="+mn-cs"/>
      </a:defRPr>
    </a:lvl8pPr>
    <a:lvl9pPr marL="0" marR="0" indent="3657600" algn="ctr" defTabSz="2438338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2400" b="0" i="0" u="none" strike="noStrike" cap="none" spc="0">
        <a:ln>
          <a:noFill/>
        </a:ln>
        <a:solidFill>
          <a:srgbClr val="5E5E5E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80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/>
    <p:restoredTop sz="84677"/>
  </p:normalViewPr>
  <p:slideViewPr>
    <p:cSldViewPr>
      <p:cViewPr varScale="1">
        <p:scale>
          <a:sx n="44" d="100"/>
          <a:sy n="44" d="100"/>
        </p:scale>
        <p:origin x="1544" y="240"/>
      </p:cViewPr>
      <p:guideLst>
        <p:guide pos="768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JG698U2Mvo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youtu.be/6JONMYxaZ_s" TargetMode="External"/><Relationship Id="rId4" Type="http://schemas.openxmlformats.org/officeDocument/2006/relationships/hyperlink" Target="https://www.youtube.com/watch?v=VkrrVozZR2c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513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dirty="0" err="1"/>
              <a:t>Cette</a:t>
            </a:r>
            <a:r>
              <a:rPr dirty="0"/>
              <a:t> carte </a:t>
            </a:r>
            <a:r>
              <a:rPr dirty="0" err="1"/>
              <a:t>présente</a:t>
            </a:r>
            <a:r>
              <a:rPr dirty="0"/>
              <a:t> </a:t>
            </a:r>
            <a:r>
              <a:rPr dirty="0" err="1"/>
              <a:t>tous</a:t>
            </a:r>
            <a:r>
              <a:rPr dirty="0"/>
              <a:t> les </a:t>
            </a:r>
            <a:r>
              <a:rPr dirty="0" err="1"/>
              <a:t>défauts</a:t>
            </a:r>
            <a:r>
              <a:rPr dirty="0"/>
              <a:t>.</a:t>
            </a:r>
          </a:p>
          <a:p>
            <a:pPr>
              <a:defRPr/>
            </a:pPr>
            <a:r>
              <a:rPr dirty="0"/>
              <a:t>Perception: les </a:t>
            </a:r>
            <a:r>
              <a:rPr dirty="0" err="1"/>
              <a:t>choix</a:t>
            </a:r>
            <a:r>
              <a:rPr dirty="0"/>
              <a:t> de couleurs </a:t>
            </a:r>
            <a:r>
              <a:rPr dirty="0" err="1"/>
              <a:t>sont</a:t>
            </a:r>
            <a:r>
              <a:rPr dirty="0"/>
              <a:t> </a:t>
            </a:r>
            <a:r>
              <a:rPr dirty="0" err="1"/>
              <a:t>mauvais</a:t>
            </a:r>
            <a:r>
              <a:rPr dirty="0"/>
              <a:t> et </a:t>
            </a:r>
            <a:r>
              <a:rPr dirty="0" err="1"/>
              <a:t>offrent</a:t>
            </a:r>
            <a:r>
              <a:rPr dirty="0"/>
              <a:t> un </a:t>
            </a:r>
            <a:r>
              <a:rPr dirty="0" err="1"/>
              <a:t>contraste</a:t>
            </a:r>
            <a:r>
              <a:rPr dirty="0"/>
              <a:t> de </a:t>
            </a:r>
            <a:r>
              <a:rPr dirty="0" err="1"/>
              <a:t>luminosité</a:t>
            </a:r>
            <a:r>
              <a:rPr dirty="0"/>
              <a:t> très </a:t>
            </a:r>
            <a:r>
              <a:rPr dirty="0" err="1"/>
              <a:t>pauvre</a:t>
            </a:r>
            <a:endParaRPr dirty="0"/>
          </a:p>
          <a:p>
            <a:pPr>
              <a:defRPr/>
            </a:pPr>
            <a:r>
              <a:rPr dirty="0" err="1"/>
              <a:t>Articulatoire</a:t>
            </a:r>
            <a:r>
              <a:rPr dirty="0"/>
              <a:t>: la </a:t>
            </a:r>
            <a:r>
              <a:rPr dirty="0" err="1"/>
              <a:t>légende</a:t>
            </a:r>
            <a:r>
              <a:rPr dirty="0"/>
              <a:t> pour </a:t>
            </a:r>
            <a:r>
              <a:rPr dirty="0" err="1"/>
              <a:t>interpréter</a:t>
            </a:r>
            <a:r>
              <a:rPr dirty="0"/>
              <a:t> les faces de Chernoff </a:t>
            </a:r>
            <a:r>
              <a:rPr dirty="0" err="1"/>
              <a:t>sont</a:t>
            </a:r>
            <a:r>
              <a:rPr dirty="0"/>
              <a:t> trop complexes; </a:t>
            </a:r>
            <a:r>
              <a:rPr dirty="0" err="1"/>
              <a:t>l’échelle</a:t>
            </a:r>
            <a:r>
              <a:rPr dirty="0"/>
              <a:t> numérique </a:t>
            </a:r>
            <a:r>
              <a:rPr dirty="0" err="1"/>
              <a:t>est</a:t>
            </a:r>
            <a:r>
              <a:rPr dirty="0"/>
              <a:t> mise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correspondance</a:t>
            </a:r>
            <a:r>
              <a:rPr dirty="0"/>
              <a:t> avec 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forme</a:t>
            </a:r>
            <a:r>
              <a:rPr dirty="0"/>
              <a:t> qui </a:t>
            </a:r>
            <a:r>
              <a:rPr dirty="0" err="1"/>
              <a:t>varie</a:t>
            </a:r>
            <a:r>
              <a:rPr dirty="0"/>
              <a:t> sur deux dimension (!)</a:t>
            </a:r>
          </a:p>
          <a:p>
            <a:pPr>
              <a:defRPr/>
            </a:pPr>
            <a:r>
              <a:rPr dirty="0" err="1"/>
              <a:t>Sémantique</a:t>
            </a:r>
            <a:r>
              <a:rPr dirty="0"/>
              <a:t>: les </a:t>
            </a:r>
            <a:r>
              <a:rPr dirty="0" err="1"/>
              <a:t>sourires</a:t>
            </a:r>
            <a:r>
              <a:rPr dirty="0"/>
              <a:t> sur les faces de Chernoff </a:t>
            </a:r>
            <a:r>
              <a:rPr dirty="0" err="1"/>
              <a:t>envoient</a:t>
            </a:r>
            <a:r>
              <a:rPr dirty="0"/>
              <a:t> un message </a:t>
            </a:r>
            <a:r>
              <a:rPr dirty="0" err="1"/>
              <a:t>contradictoires</a:t>
            </a:r>
            <a:r>
              <a:rPr dirty="0"/>
              <a:t> (on </a:t>
            </a:r>
            <a:r>
              <a:rPr dirty="0" err="1"/>
              <a:t>est</a:t>
            </a:r>
            <a:r>
              <a:rPr dirty="0"/>
              <a:t> plus </a:t>
            </a:r>
            <a:r>
              <a:rPr dirty="0" err="1"/>
              <a:t>heureux</a:t>
            </a:r>
            <a:r>
              <a:rPr dirty="0"/>
              <a:t> </a:t>
            </a:r>
            <a:r>
              <a:rPr dirty="0" err="1"/>
              <a:t>d’appliquer</a:t>
            </a:r>
            <a:r>
              <a:rPr dirty="0"/>
              <a:t> la sentence </a:t>
            </a:r>
            <a:r>
              <a:rPr dirty="0" err="1"/>
              <a:t>à</a:t>
            </a:r>
            <a:r>
              <a:rPr dirty="0"/>
              <a:t> des plus </a:t>
            </a:r>
            <a:r>
              <a:rPr dirty="0" err="1"/>
              <a:t>jeunes</a:t>
            </a:r>
            <a:r>
              <a:rPr dirty="0"/>
              <a:t> ?), les </a:t>
            </a:r>
            <a:r>
              <a:rPr dirty="0" err="1"/>
              <a:t>échelles</a:t>
            </a:r>
            <a:r>
              <a:rPr dirty="0"/>
              <a:t> de distance </a:t>
            </a:r>
            <a:r>
              <a:rPr dirty="0" err="1"/>
              <a:t>géographique</a:t>
            </a:r>
            <a:r>
              <a:rPr dirty="0"/>
              <a:t> </a:t>
            </a:r>
            <a:r>
              <a:rPr dirty="0" err="1"/>
              <a:t>sont</a:t>
            </a:r>
            <a:r>
              <a:rPr dirty="0"/>
              <a:t> </a:t>
            </a:r>
            <a:r>
              <a:rPr dirty="0" err="1"/>
              <a:t>absolument</a:t>
            </a:r>
            <a:r>
              <a:rPr dirty="0"/>
              <a:t> hors </a:t>
            </a:r>
            <a:r>
              <a:rPr dirty="0" err="1"/>
              <a:t>sujet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dirty="0"/>
              <a:t>On </a:t>
            </a:r>
            <a:r>
              <a:rPr dirty="0" err="1"/>
              <a:t>apprend</a:t>
            </a:r>
            <a:r>
              <a:rPr dirty="0"/>
              <a:t> beaucoup des « </a:t>
            </a:r>
            <a:r>
              <a:rPr dirty="0" err="1"/>
              <a:t>mauvais</a:t>
            </a:r>
            <a:r>
              <a:rPr dirty="0"/>
              <a:t> » </a:t>
            </a:r>
            <a:r>
              <a:rPr dirty="0" err="1"/>
              <a:t>exemples</a:t>
            </a:r>
            <a:r>
              <a:rPr dirty="0"/>
              <a:t>, </a:t>
            </a:r>
            <a:r>
              <a:rPr dirty="0" err="1"/>
              <a:t>cela</a:t>
            </a:r>
            <a:r>
              <a:rPr dirty="0"/>
              <a:t> </a:t>
            </a:r>
            <a:r>
              <a:rPr dirty="0" err="1"/>
              <a:t>dit</a:t>
            </a:r>
            <a:r>
              <a:rPr dirty="0"/>
              <a:t> on </a:t>
            </a:r>
            <a:r>
              <a:rPr dirty="0" err="1"/>
              <a:t>est</a:t>
            </a:r>
            <a:r>
              <a:rPr dirty="0"/>
              <a:t> </a:t>
            </a:r>
            <a:r>
              <a:rPr dirty="0" err="1"/>
              <a:t>preneur</a:t>
            </a:r>
            <a:r>
              <a:rPr dirty="0"/>
              <a:t> de « bons » </a:t>
            </a:r>
            <a:r>
              <a:rPr dirty="0" err="1"/>
              <a:t>exemples</a:t>
            </a:r>
            <a:r>
              <a:rPr dirty="0"/>
              <a:t>.</a:t>
            </a:r>
            <a:br>
              <a:rPr dirty="0"/>
            </a:br>
            <a:r>
              <a:rPr dirty="0"/>
              <a:t>Le NY Times (qui </a:t>
            </a:r>
            <a:r>
              <a:rPr dirty="0" err="1"/>
              <a:t>compte</a:t>
            </a:r>
            <a:r>
              <a:rPr dirty="0"/>
              <a:t> un service de </a:t>
            </a:r>
            <a:r>
              <a:rPr dirty="0" err="1"/>
              <a:t>dataviz</a:t>
            </a:r>
            <a:r>
              <a:rPr dirty="0"/>
              <a:t> de plus </a:t>
            </a:r>
            <a:r>
              <a:rPr dirty="0" err="1"/>
              <a:t>d’une</a:t>
            </a:r>
            <a:r>
              <a:rPr dirty="0"/>
              <a:t> vingtaine de </a:t>
            </a:r>
            <a:r>
              <a:rPr dirty="0" err="1"/>
              <a:t>personnes</a:t>
            </a:r>
            <a:r>
              <a:rPr dirty="0"/>
              <a:t>) y </a:t>
            </a:r>
            <a:r>
              <a:rPr dirty="0" err="1"/>
              <a:t>excelle</a:t>
            </a:r>
            <a:r>
              <a:rPr dirty="0"/>
              <a:t>.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espérant</a:t>
            </a:r>
            <a:r>
              <a:rPr dirty="0"/>
              <a:t> que la page sur le Covid </a:t>
            </a:r>
            <a:r>
              <a:rPr dirty="0" err="1"/>
              <a:t>est</a:t>
            </a:r>
            <a:r>
              <a:rPr dirty="0"/>
              <a:t> </a:t>
            </a:r>
            <a:r>
              <a:rPr dirty="0" err="1"/>
              <a:t>toujours</a:t>
            </a:r>
            <a:r>
              <a:rPr dirty="0"/>
              <a:t> accessible </a:t>
            </a:r>
            <a:r>
              <a:rPr dirty="0" err="1"/>
              <a:t>gratuitement</a:t>
            </a:r>
            <a:r>
              <a:rPr dirty="0"/>
              <a:t> …</a:t>
            </a:r>
          </a:p>
          <a:p>
            <a:pPr>
              <a:defRPr/>
            </a:pPr>
            <a:r>
              <a:rPr dirty="0"/>
              <a:t>https://</a:t>
            </a:r>
            <a:r>
              <a:rPr dirty="0" err="1"/>
              <a:t>www.nytimes.com</a:t>
            </a:r>
            <a:r>
              <a:rPr dirty="0"/>
              <a:t>/interactive/2021/us/covid-</a:t>
            </a:r>
            <a:r>
              <a:rPr dirty="0" err="1"/>
              <a:t>cases.html</a:t>
            </a:r>
            <a:r>
              <a:rPr dirty="0"/>
              <a:t>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dirty="0"/>
              <a:t>Les </a:t>
            </a:r>
            <a:r>
              <a:rPr dirty="0" err="1"/>
              <a:t>expériences</a:t>
            </a:r>
            <a:r>
              <a:rPr dirty="0"/>
              <a:t> </a:t>
            </a:r>
            <a:r>
              <a:rPr dirty="0" err="1"/>
              <a:t>sont</a:t>
            </a:r>
            <a:r>
              <a:rPr dirty="0"/>
              <a:t> de Daniel Simons. A faire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classe</a:t>
            </a:r>
            <a:r>
              <a:rPr dirty="0"/>
              <a:t> (!).</a:t>
            </a:r>
          </a:p>
          <a:p>
            <a:pPr>
              <a:defRPr/>
            </a:pPr>
            <a:r>
              <a:rPr dirty="0" err="1"/>
              <a:t>Expérience</a:t>
            </a:r>
            <a:r>
              <a:rPr dirty="0"/>
              <a:t> 1 : </a:t>
            </a:r>
            <a:r>
              <a:rPr u="sng" dirty="0">
                <a:hlinkClick r:id="rId3" tooltip="https://www.youtube.com/watch?v=vJG698U2Mvo"/>
              </a:rPr>
              <a:t>https://www.youtube.com/watch?v=vJG698U2Mvo</a:t>
            </a:r>
            <a:endParaRPr dirty="0"/>
          </a:p>
          <a:p>
            <a:pPr>
              <a:defRPr/>
            </a:pPr>
            <a:r>
              <a:rPr dirty="0" err="1"/>
              <a:t>Expérience</a:t>
            </a:r>
            <a:r>
              <a:rPr dirty="0"/>
              <a:t> 2 : </a:t>
            </a:r>
            <a:r>
              <a:rPr u="sng" dirty="0">
                <a:hlinkClick r:id="rId4" tooltip="https://www.youtube.com/watch?v=VkrrVozZR2c"/>
              </a:rPr>
              <a:t>https://www.youtube.com/watch?v=VkrrVozZR2c</a:t>
            </a:r>
            <a:endParaRPr dirty="0"/>
          </a:p>
          <a:p>
            <a:pPr>
              <a:defRPr/>
            </a:pPr>
            <a:r>
              <a:rPr dirty="0"/>
              <a:t>Conversation: </a:t>
            </a:r>
            <a:r>
              <a:rPr u="sng" dirty="0">
                <a:hlinkClick r:id="rId5" tooltip="https://youtu.be/6JONMYxaZ_s"/>
              </a:rPr>
              <a:t>https://youtu.be/6JONMYxaZ_s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7" name="Shape 387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Dans les bar charts, c’est la hauteur des barres qui comptent, et donc leur « longueur » lorsqu’on effectue une rotation à 90 degré, ramenant la variable à la longueur (cf MacKinlay) qui est numéro 2 parmi les variables visuelles pour des données numériques.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Ah, les pie chart … et il faudrait aussi regarder les radial charts …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989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Possibilité de lancer un wooclap (ou simplement un « débat » pour faire émerger des « impressions », comparaisons entre elles jeux de données, caractéristiques apparentes de l’un d’entre eux 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Le lien conduit sur la page de Patrick Healey. On peut faire tourner une applet permettant aux étudiants de constater par eux-mêmes leur capacité pré-attentive. Les différents paramètres de l’applet correspondent aux différents exemples dictés par Healey.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Le lien conduit sur la page de Patrick Healey. On peut faire tourner une applet permettant aux étudiants de constater par eux-mêmes leur capacité pré-attentive. Les différents paramètres de l’applet correspondent aux différents exemples dictés par Healey.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Le lien conduit sur la page de Patrick Healey. On peut faire tourner une applet permettant aux étudiants de constater par eux-mêmes leur capacité pré-attentive. Les différents paramètres de l’applet correspondent aux différents exemples dictés par Healey.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Encore ici Healey propose une applet.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Le lien conduit sur la page du ColorBrewer (de Cynthia Brewer), qui permet de sélectionner un « bon » choix de palettes de couleurs selon différents objectifs. Faire jouer les étudiants</a:t>
            </a:r>
          </a:p>
          <a:p>
            <a:pPr>
              <a:defRPr/>
            </a:pPr>
            <a:r>
              <a:t>https://colorbrewer2.org/#type=sequential&amp;scheme=BuGn&amp;n=3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dirty="0" err="1"/>
              <a:t>Cette</a:t>
            </a:r>
            <a:r>
              <a:rPr dirty="0"/>
              <a:t> carte </a:t>
            </a:r>
            <a:r>
              <a:rPr dirty="0" err="1"/>
              <a:t>présente</a:t>
            </a:r>
            <a:r>
              <a:rPr dirty="0"/>
              <a:t> </a:t>
            </a:r>
            <a:r>
              <a:rPr dirty="0" err="1"/>
              <a:t>plusieurs</a:t>
            </a:r>
            <a:r>
              <a:rPr dirty="0"/>
              <a:t> </a:t>
            </a:r>
            <a:r>
              <a:rPr dirty="0" err="1"/>
              <a:t>défauts</a:t>
            </a:r>
            <a:r>
              <a:rPr dirty="0"/>
              <a:t>.</a:t>
            </a:r>
          </a:p>
          <a:p>
            <a:pPr>
              <a:defRPr/>
            </a:pPr>
            <a:r>
              <a:rPr dirty="0"/>
              <a:t>Perception: </a:t>
            </a:r>
            <a:r>
              <a:rPr dirty="0" err="1"/>
              <a:t>choix</a:t>
            </a:r>
            <a:r>
              <a:rPr dirty="0"/>
              <a:t> des </a:t>
            </a:r>
            <a:r>
              <a:rPr dirty="0" err="1"/>
              <a:t>contraste</a:t>
            </a:r>
            <a:r>
              <a:rPr dirty="0"/>
              <a:t> (jaune sur </a:t>
            </a:r>
            <a:r>
              <a:rPr dirty="0" err="1"/>
              <a:t>blanc</a:t>
            </a:r>
            <a:r>
              <a:rPr dirty="0"/>
              <a:t>), le </a:t>
            </a:r>
            <a:r>
              <a:rPr dirty="0" err="1"/>
              <a:t>choix</a:t>
            </a:r>
            <a:r>
              <a:rPr dirty="0"/>
              <a:t> </a:t>
            </a:r>
            <a:r>
              <a:rPr dirty="0" err="1"/>
              <a:t>d’une</a:t>
            </a:r>
            <a:r>
              <a:rPr dirty="0"/>
              <a:t> </a:t>
            </a:r>
            <a:r>
              <a:rPr dirty="0" err="1"/>
              <a:t>représentation</a:t>
            </a:r>
            <a:r>
              <a:rPr dirty="0"/>
              <a:t> </a:t>
            </a:r>
            <a:r>
              <a:rPr dirty="0" err="1"/>
              <a:t>basée</a:t>
            </a:r>
            <a:r>
              <a:rPr dirty="0"/>
              <a:t> sur la </a:t>
            </a:r>
            <a:r>
              <a:rPr dirty="0" err="1"/>
              <a:t>forme</a:t>
            </a:r>
            <a:r>
              <a:rPr dirty="0"/>
              <a:t> de Mickey, rend </a:t>
            </a:r>
            <a:r>
              <a:rPr dirty="0" err="1"/>
              <a:t>obsolète</a:t>
            </a:r>
            <a:r>
              <a:rPr dirty="0"/>
              <a:t> </a:t>
            </a:r>
            <a:r>
              <a:rPr dirty="0" err="1"/>
              <a:t>l’interprétation</a:t>
            </a:r>
            <a:r>
              <a:rPr dirty="0"/>
              <a:t> des positions</a:t>
            </a:r>
          </a:p>
          <a:p>
            <a:pPr>
              <a:defRPr/>
            </a:pPr>
            <a:r>
              <a:rPr dirty="0" err="1"/>
              <a:t>Articulatoire</a:t>
            </a:r>
            <a:r>
              <a:rPr dirty="0"/>
              <a:t>: les </a:t>
            </a:r>
            <a:r>
              <a:rPr dirty="0" err="1"/>
              <a:t>légendes</a:t>
            </a:r>
            <a:r>
              <a:rPr dirty="0"/>
              <a:t> </a:t>
            </a:r>
            <a:r>
              <a:rPr dirty="0" err="1"/>
              <a:t>sont</a:t>
            </a:r>
            <a:r>
              <a:rPr dirty="0"/>
              <a:t> complexes, le </a:t>
            </a:r>
            <a:r>
              <a:rPr dirty="0" err="1"/>
              <a:t>nombre</a:t>
            </a:r>
            <a:r>
              <a:rPr dirty="0"/>
              <a:t> de </a:t>
            </a:r>
            <a:r>
              <a:rPr dirty="0" err="1"/>
              <a:t>catégories</a:t>
            </a:r>
            <a:r>
              <a:rPr dirty="0"/>
              <a:t> </a:t>
            </a:r>
            <a:r>
              <a:rPr dirty="0" err="1"/>
              <a:t>exige</a:t>
            </a:r>
            <a:r>
              <a:rPr dirty="0"/>
              <a:t> un retour constant </a:t>
            </a:r>
            <a:r>
              <a:rPr dirty="0" err="1"/>
              <a:t>à</a:t>
            </a:r>
            <a:r>
              <a:rPr dirty="0"/>
              <a:t> la </a:t>
            </a:r>
            <a:r>
              <a:rPr dirty="0" err="1"/>
              <a:t>légende</a:t>
            </a:r>
            <a:r>
              <a:rPr dirty="0"/>
              <a:t> pour lire la carte</a:t>
            </a:r>
          </a:p>
          <a:p>
            <a:pPr>
              <a:defRPr/>
            </a:pPr>
            <a:r>
              <a:rPr dirty="0" err="1"/>
              <a:t>Sémantique</a:t>
            </a:r>
            <a:r>
              <a:rPr dirty="0"/>
              <a:t>: on </a:t>
            </a:r>
            <a:r>
              <a:rPr dirty="0" err="1"/>
              <a:t>peut</a:t>
            </a:r>
            <a:r>
              <a:rPr dirty="0"/>
              <a:t> </a:t>
            </a:r>
            <a:r>
              <a:rPr dirty="0" err="1"/>
              <a:t>penser</a:t>
            </a:r>
            <a:r>
              <a:rPr dirty="0"/>
              <a:t> que le fait d’être dan </a:t>
            </a:r>
            <a:r>
              <a:rPr dirty="0" err="1"/>
              <a:t>sla</a:t>
            </a:r>
            <a:r>
              <a:rPr dirty="0"/>
              <a:t> </a:t>
            </a:r>
            <a:r>
              <a:rPr dirty="0" err="1"/>
              <a:t>têtes</a:t>
            </a:r>
            <a:r>
              <a:rPr dirty="0"/>
              <a:t>, et non pas les </a:t>
            </a:r>
            <a:r>
              <a:rPr dirty="0" err="1"/>
              <a:t>oreilles</a:t>
            </a:r>
            <a:r>
              <a:rPr dirty="0"/>
              <a:t> </a:t>
            </a:r>
            <a:r>
              <a:rPr dirty="0" err="1"/>
              <a:t>soupire</a:t>
            </a:r>
            <a:r>
              <a:rPr dirty="0"/>
              <a:t> hors de Mickey </a:t>
            </a:r>
            <a:r>
              <a:rPr dirty="0" err="1"/>
              <a:t>est</a:t>
            </a:r>
            <a:r>
              <a:rPr dirty="0"/>
              <a:t> le reflet de </a:t>
            </a:r>
            <a:r>
              <a:rPr dirty="0" err="1"/>
              <a:t>l’importance</a:t>
            </a:r>
            <a:r>
              <a:rPr dirty="0"/>
              <a:t> </a:t>
            </a:r>
            <a:r>
              <a:rPr dirty="0" err="1"/>
              <a:t>d’une</a:t>
            </a:r>
            <a:r>
              <a:rPr dirty="0"/>
              <a:t> </a:t>
            </a:r>
            <a:r>
              <a:rPr dirty="0" err="1"/>
              <a:t>entreprise</a:t>
            </a:r>
            <a:r>
              <a:rPr dirty="0"/>
              <a:t>, or </a:t>
            </a:r>
            <a:r>
              <a:rPr dirty="0" err="1"/>
              <a:t>ce</a:t>
            </a:r>
            <a:r>
              <a:rPr dirty="0"/>
              <a:t> </a:t>
            </a:r>
            <a:r>
              <a:rPr dirty="0" err="1"/>
              <a:t>n’est</a:t>
            </a:r>
            <a:r>
              <a:rPr dirty="0"/>
              <a:t> pas </a:t>
            </a:r>
            <a:r>
              <a:rPr dirty="0" err="1"/>
              <a:t>nécessairement</a:t>
            </a:r>
            <a:r>
              <a:rPr dirty="0"/>
              <a:t> le </a:t>
            </a:r>
            <a:r>
              <a:rPr dirty="0" err="1"/>
              <a:t>cas</a:t>
            </a:r>
            <a:r>
              <a:rPr dirty="0"/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userDrawn="1">
  <p:cSld name="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pPr>
              <a:defRPr/>
            </a:pPr>
            <a:r>
              <a:t>Auteur et date</a:t>
            </a:r>
          </a:p>
        </p:txBody>
      </p:sp>
      <p:sp>
        <p:nvSpPr>
          <p:cNvPr id="12" name="Titre de la présentation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1"/>
            </a:lvl1pPr>
          </a:lstStyle>
          <a:p>
            <a:pPr>
              <a:defRPr/>
            </a:pPr>
            <a:r>
              <a:t>Titre de la présentation</a:t>
            </a:r>
          </a:p>
        </p:txBody>
      </p:sp>
      <p:sp>
        <p:nvSpPr>
          <p:cNvPr id="13" name="Texte niveau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pPr>
              <a:defRPr/>
            </a:pPr>
            <a:r>
              <a:t>Sous-titre de la présentation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4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Déclara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06500" y="4920842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1">
                <a:latin typeface="Helvetica Neue Medium"/>
                <a:ea typeface="Helvetica Neue Medium"/>
                <a:cs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1">
                <a:latin typeface="Helvetica Neue Medium"/>
                <a:ea typeface="Helvetica Neue Medium"/>
                <a:cs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1">
                <a:latin typeface="Helvetica Neue Medium"/>
                <a:ea typeface="Helvetica Neue Medium"/>
                <a:cs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1">
                <a:latin typeface="Helvetica Neue Medium"/>
                <a:ea typeface="Helvetica Neue Medium"/>
                <a:cs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1">
                <a:latin typeface="Helvetica Neue Medium"/>
                <a:ea typeface="Helvetica Neue Medium"/>
                <a:cs typeface="Helvetica Neue Medium"/>
              </a:defRPr>
            </a:lvl5pPr>
          </a:lstStyle>
          <a:p>
            <a:pPr>
              <a:defRPr/>
            </a:pPr>
            <a:r>
              <a:t>Déclaration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99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Fait importa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1206500" y="1075927"/>
            <a:ext cx="21971000" cy="724158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pPr>
              <a:defRPr/>
            </a:pPr>
            <a:r>
              <a:t>100 %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07" name="Données clés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>
              <a:defRPr/>
            </a:pPr>
            <a:r>
              <a:t>Données clés</a:t>
            </a:r>
          </a:p>
        </p:txBody>
      </p:sp>
      <p:sp>
        <p:nvSpPr>
          <p:cNvPr id="108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Cita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pPr>
              <a:defRPr/>
            </a:pPr>
            <a:r>
              <a:t>Attribution</a:t>
            </a:r>
          </a:p>
        </p:txBody>
      </p:sp>
      <p:sp>
        <p:nvSpPr>
          <p:cNvPr id="116" name="Texte niveau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</a:defRPr>
            </a:lvl5pPr>
          </a:lstStyle>
          <a:p>
            <a:pPr>
              <a:defRPr/>
            </a:pPr>
            <a:r>
              <a:t>« Citation notable »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117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3 pho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" name="Bol de salade avec du riz frit, des œufs durs et des baguettes"/>
          <p:cNvSpPr>
            <a:spLocks noGrp="1"/>
          </p:cNvSpPr>
          <p:nvPr>
            <p:ph type="pic" sz="quarter" idx="21"/>
          </p:nvPr>
        </p:nvSpPr>
        <p:spPr bwMode="auto"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125" name="Bol avec des beignets de saumon, de la salade et du houmous "/>
          <p:cNvSpPr>
            <a:spLocks noGrp="1"/>
          </p:cNvSpPr>
          <p:nvPr>
            <p:ph type="pic" sz="half" idx="22"/>
          </p:nvPr>
        </p:nvSpPr>
        <p:spPr bwMode="auto"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126" name="Bol de pâtes pappardelle avec du beurre maître d’hôtel, des noisettes grillées et des lamelles de parmesan"/>
          <p:cNvSpPr>
            <a:spLocks noGrp="1"/>
          </p:cNvSpPr>
          <p:nvPr>
            <p:ph type="pic" idx="23"/>
          </p:nvPr>
        </p:nvSpPr>
        <p:spPr bwMode="auto"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127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Ph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bol de salade avec du riz frit, des œufs durs et des baguettes"/>
          <p:cNvSpPr>
            <a:spLocks noGrp="1"/>
          </p:cNvSpPr>
          <p:nvPr>
            <p:ph type="pic" idx="21"/>
          </p:nvPr>
        </p:nvSpPr>
        <p:spPr bwMode="auto"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Vier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Titre et conten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" name="Texte du titre"/>
          <p:cNvSpPr txBox="1">
            <a:spLocks noGrp="1"/>
          </p:cNvSpPr>
          <p:nvPr>
            <p:ph type="title"/>
          </p:nvPr>
        </p:nvSpPr>
        <p:spPr bwMode="auto"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ctr" defTabSz="1828800">
              <a:lnSpc>
                <a:spcPct val="100000"/>
              </a:lnSpc>
              <a:defRPr sz="8800" b="0" cap="small" spc="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1pPr>
          </a:lstStyle>
          <a:p>
            <a:pPr>
              <a:defRPr/>
            </a:pPr>
            <a:r>
              <a:t>Texte du titre</a:t>
            </a:r>
          </a:p>
        </p:txBody>
      </p:sp>
      <p:sp>
        <p:nvSpPr>
          <p:cNvPr id="150" name="Texte niveau 1…"/>
          <p:cNvSpPr txBox="1">
            <a:spLocks noGrp="1"/>
          </p:cNvSpPr>
          <p:nvPr>
            <p:ph type="body" idx="1"/>
          </p:nvPr>
        </p:nvSpPr>
        <p:spPr bwMode="auto"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/>
          <a:lstStyle>
            <a:lvl1pPr marL="685800" indent="-685800" defTabSz="1828800">
              <a:lnSpc>
                <a:spcPct val="100000"/>
              </a:lnSpc>
              <a:spcBef>
                <a:spcPts val="1500"/>
              </a:spcBef>
              <a:buSzPct val="100000"/>
              <a:buFont typeface="Arial"/>
              <a:defRPr sz="640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1pPr>
            <a:lvl2pPr marL="1110342" indent="-653142" defTabSz="1828800">
              <a:lnSpc>
                <a:spcPct val="100000"/>
              </a:lnSpc>
              <a:spcBef>
                <a:spcPts val="1500"/>
              </a:spcBef>
              <a:buSzPct val="100000"/>
              <a:buFont typeface="Arial"/>
              <a:buChar char="–"/>
              <a:defRPr sz="640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2pPr>
            <a:lvl3pPr marL="1524000" defTabSz="1828800">
              <a:lnSpc>
                <a:spcPct val="100000"/>
              </a:lnSpc>
              <a:spcBef>
                <a:spcPts val="1500"/>
              </a:spcBef>
              <a:buSzPct val="100000"/>
              <a:buFont typeface="Arial"/>
              <a:defRPr sz="640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3pPr>
            <a:lvl4pPr marL="2103120" indent="-731520" defTabSz="1828800">
              <a:lnSpc>
                <a:spcPct val="100000"/>
              </a:lnSpc>
              <a:spcBef>
                <a:spcPts val="1500"/>
              </a:spcBef>
              <a:buSzPct val="100000"/>
              <a:buFont typeface="Arial"/>
              <a:buChar char="–"/>
              <a:defRPr sz="640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4pPr>
            <a:lvl5pPr marL="2560320" indent="-731520" defTabSz="1828800">
              <a:lnSpc>
                <a:spcPct val="100000"/>
              </a:lnSpc>
              <a:spcBef>
                <a:spcPts val="1500"/>
              </a:spcBef>
              <a:buSzPct val="100000"/>
              <a:buFont typeface="Arial"/>
              <a:buChar char="»"/>
              <a:defRPr sz="640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5pPr>
          </a:lstStyle>
          <a:p>
            <a:pPr>
              <a:defRPr/>
            </a:pPr>
            <a:r>
              <a:t>Texte niveau 1</a:t>
            </a:r>
          </a:p>
          <a:p>
            <a:pPr lvl="1">
              <a:defRPr/>
            </a:pPr>
            <a:r>
              <a:t>Texte niveau 2</a:t>
            </a:r>
          </a:p>
          <a:p>
            <a:pPr lvl="2">
              <a:defRPr/>
            </a:pPr>
            <a:r>
              <a:t>Texte niveau 3</a:t>
            </a:r>
          </a:p>
          <a:p>
            <a:pPr lvl="3">
              <a:defRPr/>
            </a:pPr>
            <a:r>
              <a:t>Texte niveau 4</a:t>
            </a:r>
          </a:p>
          <a:p>
            <a:pPr lvl="4">
              <a:defRPr/>
            </a:pPr>
            <a:r>
              <a:t>Texte niveau 5</a:t>
            </a:r>
          </a:p>
        </p:txBody>
      </p:sp>
      <p:sp>
        <p:nvSpPr>
          <p:cNvPr id="151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xfrm>
            <a:off x="19917052" y="12835869"/>
            <a:ext cx="504548" cy="48391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 sz="240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Titre et ph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>
            <a:spLocks noGrp="1"/>
          </p:cNvSpPr>
          <p:nvPr>
            <p:ph type="pic" idx="21"/>
          </p:nvPr>
        </p:nvSpPr>
        <p:spPr bwMode="auto">
          <a:xfrm>
            <a:off x="-1155699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22" name="Titre de la présentation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1"/>
            </a:lvl1pPr>
          </a:lstStyle>
          <a:p>
            <a:pPr>
              <a:defRPr/>
            </a:pPr>
            <a:r>
              <a:t>Titre de la présentation</a:t>
            </a:r>
          </a:p>
        </p:txBody>
      </p:sp>
      <p:sp>
        <p:nvSpPr>
          <p:cNvPr id="23" name="Auteur et date"/>
          <p:cNvSpPr txBox="1">
            <a:spLocks noGrp="1"/>
          </p:cNvSpPr>
          <p:nvPr>
            <p:ph type="body" sz="quarter" idx="22" hasCustomPrompt="1"/>
          </p:nvPr>
        </p:nvSpPr>
        <p:spPr bwMode="auto"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pPr>
              <a:defRPr/>
            </a:pPr>
            <a:r>
              <a:t>Auteur et date</a:t>
            </a:r>
          </a:p>
        </p:txBody>
      </p:sp>
      <p:sp>
        <p:nvSpPr>
          <p:cNvPr id="24" name="Texte niveau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pPr>
              <a:defRPr/>
            </a:pPr>
            <a:r>
              <a:t>Sous-titre de la présentation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25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Autre titre et ph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>
            <a:spLocks noGrp="1"/>
          </p:cNvSpPr>
          <p:nvPr>
            <p:ph type="pic" idx="21"/>
          </p:nvPr>
        </p:nvSpPr>
        <p:spPr bwMode="auto"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33" name="Titre de diapositive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>
              <a:defRPr/>
            </a:pPr>
            <a:r>
              <a:t>Titre de diapositive</a:t>
            </a:r>
          </a:p>
        </p:txBody>
      </p:sp>
      <p:sp>
        <p:nvSpPr>
          <p:cNvPr id="34" name="Texte niveau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pPr>
              <a:defRPr/>
            </a:pPr>
            <a:r>
              <a:t>Sous-titre de diapositive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35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Titre et puc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>
            <a:spLocks noGrp="1"/>
          </p:cNvSpPr>
          <p:nvPr>
            <p:ph type="title" hasCustomPrompt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Titre de diapositive</a:t>
            </a:r>
          </a:p>
        </p:txBody>
      </p:sp>
      <p:sp>
        <p:nvSpPr>
          <p:cNvPr id="43" name="Sous-titre de diapositive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06500" y="2372961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>
              <a:defRPr/>
            </a:pPr>
            <a:r>
              <a:t>Sous-titre de diapositive</a:t>
            </a:r>
          </a:p>
        </p:txBody>
      </p:sp>
      <p:sp>
        <p:nvSpPr>
          <p:cNvPr id="44" name="Texte niveau 1…"/>
          <p:cNvSpPr txBox="1">
            <a:spLocks noGrp="1"/>
          </p:cNvSpPr>
          <p:nvPr>
            <p:ph type="body" idx="1" hasCustomPrompt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Texte de puce de diapositive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5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Puc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>
            <a:spLocks noGrp="1"/>
          </p:cNvSpPr>
          <p:nvPr>
            <p:ph type="body" idx="1" hasCustomPrompt="1"/>
          </p:nvPr>
        </p:nvSpPr>
        <p:spPr bwMode="auto">
          <a:prstGeom prst="rect">
            <a:avLst/>
          </a:prstGeom>
        </p:spPr>
        <p:txBody>
          <a:bodyPr numCol="2" spcCol="1098550"/>
          <a:lstStyle/>
          <a:p>
            <a:pPr>
              <a:defRPr/>
            </a:pPr>
            <a:r>
              <a:t>Texte de puce de diapositive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Titre, puces et pho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06500" y="2372961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>
              <a:defRPr/>
            </a:pPr>
            <a:r>
              <a:t>Sous-titre de diapositive</a:t>
            </a:r>
          </a:p>
        </p:txBody>
      </p:sp>
      <p:sp>
        <p:nvSpPr>
          <p:cNvPr id="61" name="Texte niveau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Texte de puce de diapositive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62" name="Bol de pâtes pappardelle avec du beurre maître d’hôtel, des noisettes grillées et des lamelles de parmesan"/>
          <p:cNvSpPr>
            <a:spLocks noGrp="1"/>
          </p:cNvSpPr>
          <p:nvPr>
            <p:ph type="pic" idx="22"/>
          </p:nvPr>
        </p:nvSpPr>
        <p:spPr bwMode="auto"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63" name="Titre de diapositive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Titre de diapositive</a:t>
            </a:r>
          </a:p>
        </p:txBody>
      </p:sp>
      <p:sp>
        <p:nvSpPr>
          <p:cNvPr id="64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1"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pPr>
              <a:defRPr/>
            </a:pPr>
            <a:r>
              <a:t>Titre de section</a:t>
            </a:r>
          </a:p>
        </p:txBody>
      </p:sp>
      <p:sp>
        <p:nvSpPr>
          <p:cNvPr id="72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Titre seulem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Titre de diapositive</a:t>
            </a:r>
          </a:p>
        </p:txBody>
      </p:sp>
      <p:sp>
        <p:nvSpPr>
          <p:cNvPr id="80" name="Sous-titre de diapositive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06500" y="2372961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>
              <a:defRPr/>
            </a:pPr>
            <a:r>
              <a:t>Sous-titre de diapositive</a:t>
            </a:r>
          </a:p>
        </p:txBody>
      </p:sp>
      <p:sp>
        <p:nvSpPr>
          <p:cNvPr id="81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userDrawn="1">
  <p:cSld name="Ordre du jou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Titre de l’ordre du jour</a:t>
            </a:r>
          </a:p>
        </p:txBody>
      </p:sp>
      <p:sp>
        <p:nvSpPr>
          <p:cNvPr id="89" name="Sous-titre de l’ordre du jour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06500" y="2372961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>
              <a:defRPr/>
            </a:pPr>
            <a:r>
              <a:t>Sous-titre de l’ordre du jour</a:t>
            </a:r>
          </a:p>
        </p:txBody>
      </p:sp>
      <p:sp>
        <p:nvSpPr>
          <p:cNvPr id="90" name="Texte niveau 1…"/>
          <p:cNvSpPr txBox="1">
            <a:spLocks noGrp="1"/>
          </p:cNvSpPr>
          <p:nvPr>
            <p:ph type="body" idx="1" hasCustomPrompt="1"/>
          </p:nvPr>
        </p:nvSpPr>
        <p:spPr bwMode="auto"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pPr>
              <a:defRPr/>
            </a:pPr>
            <a:r>
              <a:t>Rubriques de l’ordre du jour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91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pPr>
              <a:defRPr/>
            </a:pPr>
            <a:r>
              <a:t>Titre de diapositive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 hasCustomPrompt="1"/>
          </p:nvPr>
        </p:nvSpPr>
        <p:spPr bwMode="auto"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pPr>
              <a:defRPr/>
            </a:pPr>
            <a:r>
              <a:t>Texte de puce de diapositive</a:t>
            </a:r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 bwMode="auto"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marL="0" marR="0" indent="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1pPr>
      <a:lvl2pPr marL="0" marR="0" indent="4572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9144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3pPr>
      <a:lvl4pPr marL="0" marR="0" indent="13716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18288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5pPr>
      <a:lvl6pPr marL="0" marR="0" indent="22860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6pPr>
      <a:lvl7pPr marL="0" marR="0" indent="27432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7pPr>
      <a:lvl8pPr marL="0" marR="0" indent="32004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8pPr>
      <a:lvl9pPr marL="0" marR="0" indent="36576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9pPr>
    </p:titleStyle>
    <p:bodyStyle>
      <a:lvl1pPr marL="6096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1pPr>
      <a:lvl2pPr marL="12192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2pPr>
      <a:lvl3pPr marL="18288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3pPr>
      <a:lvl4pPr marL="24384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4pPr>
      <a:lvl5pPr marL="30480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5pPr>
      <a:lvl6pPr marL="36576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6pPr>
      <a:lvl7pPr marL="42672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7pPr>
      <a:lvl8pPr marL="48768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8pPr>
      <a:lvl9pPr marL="54864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572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9144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716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8288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860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7432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2004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6576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c2.ncsu.edu/faculty/healey/PP/#Preattentive_Theo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.com/article/optical-illusion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sychology.stackexchange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#type=sequential&amp;scheme=BuGn&amp;n=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us/covid-cases.html?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JG698U2Mv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youtu.be/6JONMYxaZ_s" TargetMode="External"/><Relationship Id="rId4" Type="http://schemas.openxmlformats.org/officeDocument/2006/relationships/hyperlink" Target="https://www.youtube.com/watch?v=VkrrVozZR2c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c2.ncsu.edu/faculty/healey/PP/#Preattentive_The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c2.ncsu.edu/faculty/healey/PP/#Preattentive_Theor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" name="Atelier 3: Communication et interprétation des données"/>
          <p:cNvSpPr txBox="1">
            <a:spLocks noGrp="1"/>
          </p:cNvSpPr>
          <p:nvPr>
            <p:ph type="ctrTitle"/>
          </p:nvPr>
        </p:nvSpPr>
        <p:spPr bwMode="auto"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dirty="0">
                <a:solidFill>
                  <a:srgbClr val="0070C0"/>
                </a:solidFill>
              </a:rPr>
              <a:t>Communication et </a:t>
            </a:r>
            <a:r>
              <a:rPr dirty="0" err="1">
                <a:solidFill>
                  <a:srgbClr val="0070C0"/>
                </a:solidFill>
              </a:rPr>
              <a:t>interprétation</a:t>
            </a:r>
            <a:r>
              <a:rPr dirty="0">
                <a:solidFill>
                  <a:srgbClr val="0070C0"/>
                </a:solidFill>
              </a:rPr>
              <a:t> des </a:t>
            </a:r>
            <a:r>
              <a:rPr dirty="0" err="1">
                <a:solidFill>
                  <a:srgbClr val="0070C0"/>
                </a:solidFill>
              </a:rPr>
              <a:t>données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4DB1AB2-9E45-21F7-F991-E573D5970190}"/>
              </a:ext>
            </a:extLst>
          </p:cNvPr>
          <p:cNvSpPr txBox="1"/>
          <p:nvPr/>
        </p:nvSpPr>
        <p:spPr bwMode="auto">
          <a:xfrm>
            <a:off x="7043426" y="8514184"/>
            <a:ext cx="10297144" cy="21236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chemeClr val="bg2">
                    <a:lumMod val="10000"/>
                  </a:schemeClr>
                </a:solidFill>
              </a:rPr>
              <a:t>Merci à Guy Melançon pour les slides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" name="La pré-attention : une perception sans attent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 defTabSz="2243271">
              <a:defRPr sz="7800" spc="-155"/>
            </a:lvl1pPr>
          </a:lstStyle>
          <a:p>
            <a:pPr>
              <a:defRPr/>
            </a:pPr>
            <a:r>
              <a:t>La pré-attention : une perception sans attention</a:t>
            </a:r>
          </a:p>
        </p:txBody>
      </p:sp>
      <p:sp>
        <p:nvSpPr>
          <p:cNvPr id="215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6" name="(Tâche) consistant à détecter un cercle rouge (   ) dans une assemblée de et de carrés rouges ou bleus (        ) et de cercles bleus (   )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t>(Tâche) consistant à détecter </a:t>
            </a:r>
            <a:r>
              <a:rPr u="sng"/>
              <a:t>un</a:t>
            </a:r>
            <a:r>
              <a:t> cercle rouge (   ) dans une assemblée de et de carrés rouges ou bleus (        ) </a:t>
            </a:r>
            <a:r>
              <a:rPr u="sng"/>
              <a:t>et</a:t>
            </a:r>
            <a:r>
              <a:t> de cercles bleus (   )</a:t>
            </a:r>
          </a:p>
          <a:p>
            <a:pPr lvl="1">
              <a:lnSpc>
                <a:spcPct val="100000"/>
              </a:lnSpc>
              <a:defRPr/>
            </a:pPr>
            <a:r>
              <a:t>La combinaison de variables visuelles</a:t>
            </a:r>
            <a:br>
              <a:rPr/>
            </a:br>
            <a:r>
              <a:t>nous sort du contexte pré-attentif</a:t>
            </a:r>
          </a:p>
        </p:txBody>
      </p:sp>
      <p:sp>
        <p:nvSpPr>
          <p:cNvPr id="217" name="Exemples tirés de: Patrick Healey, Perception in Visualization. https://www.csc2.ncsu.edu/faculty/healey/PP/#Preattentive_Theory"/>
          <p:cNvSpPr txBox="1"/>
          <p:nvPr/>
        </p:nvSpPr>
        <p:spPr bwMode="auto">
          <a:xfrm>
            <a:off x="8901700" y="12606427"/>
            <a:ext cx="15341611" cy="9016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t>Exemples tirés de:</a:t>
            </a:r>
            <a:br>
              <a:rPr/>
            </a:br>
            <a:r>
              <a:t>Patrick Healey, Perception in Visualization. </a:t>
            </a:r>
            <a:r>
              <a:rPr u="sng">
                <a:hlinkClick r:id="rId3" tooltip="https://www.csc2.ncsu.edu/faculty/healey/PP/#Preattentive_Theory"/>
              </a:rPr>
              <a:t>https://www.csc2.ncsu.edu/faculty/healey/PP/#Preattentive_Theory</a:t>
            </a:r>
            <a:endParaRPr/>
          </a:p>
        </p:txBody>
      </p:sp>
      <p:sp>
        <p:nvSpPr>
          <p:cNvPr id="218" name="Cercle"/>
          <p:cNvSpPr/>
          <p:nvPr/>
        </p:nvSpPr>
        <p:spPr bwMode="auto">
          <a:xfrm>
            <a:off x="14457653" y="4445301"/>
            <a:ext cx="529400" cy="5301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/>
          </a:p>
        </p:txBody>
      </p:sp>
      <p:sp>
        <p:nvSpPr>
          <p:cNvPr id="219" name="Carré"/>
          <p:cNvSpPr/>
          <p:nvPr/>
        </p:nvSpPr>
        <p:spPr bwMode="auto">
          <a:xfrm>
            <a:off x="9377054" y="5162905"/>
            <a:ext cx="529400" cy="530100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/>
          </a:p>
        </p:txBody>
      </p:sp>
      <p:sp>
        <p:nvSpPr>
          <p:cNvPr id="220" name="Cercle"/>
          <p:cNvSpPr/>
          <p:nvPr/>
        </p:nvSpPr>
        <p:spPr bwMode="auto">
          <a:xfrm>
            <a:off x="16371306" y="5162905"/>
            <a:ext cx="529399" cy="530100"/>
          </a:xfrm>
          <a:prstGeom prst="ellipse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/>
          </a:p>
        </p:txBody>
      </p:sp>
      <p:sp>
        <p:nvSpPr>
          <p:cNvPr id="221" name="Carré"/>
          <p:cNvSpPr/>
          <p:nvPr/>
        </p:nvSpPr>
        <p:spPr bwMode="auto">
          <a:xfrm>
            <a:off x="9993329" y="5162905"/>
            <a:ext cx="529400" cy="530100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/>
          </a:p>
        </p:txBody>
      </p:sp>
      <p:pic>
        <p:nvPicPr>
          <p:cNvPr id="222" name="Image" descr="Image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954192" y="5967369"/>
            <a:ext cx="11295847" cy="5448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" name="La pré-attention : une perception sans attent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 defTabSz="2243271">
              <a:defRPr sz="7800" spc="-155"/>
            </a:lvl1pPr>
          </a:lstStyle>
          <a:p>
            <a:pPr>
              <a:defRPr/>
            </a:pPr>
            <a:r>
              <a:t>La pré-attention : une perception sans attention</a:t>
            </a:r>
          </a:p>
        </p:txBody>
      </p:sp>
      <p:sp>
        <p:nvSpPr>
          <p:cNvPr id="227" name="Combinaison de variables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dirty="0" err="1"/>
              <a:t>Combinaison</a:t>
            </a:r>
            <a:r>
              <a:rPr dirty="0"/>
              <a:t> de variables</a:t>
            </a:r>
          </a:p>
        </p:txBody>
      </p:sp>
      <p:sp>
        <p:nvSpPr>
          <p:cNvPr id="228" name="Quelle combinaison (feature integration) pour garantir la pré-attention ?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dirty="0"/>
              <a:t>Quelle </a:t>
            </a:r>
            <a:r>
              <a:rPr dirty="0" err="1"/>
              <a:t>combinaison</a:t>
            </a:r>
            <a:r>
              <a:rPr dirty="0"/>
              <a:t> (feature integration) pour </a:t>
            </a:r>
            <a:r>
              <a:rPr dirty="0" err="1"/>
              <a:t>garantir</a:t>
            </a:r>
            <a:r>
              <a:rPr dirty="0"/>
              <a:t> la </a:t>
            </a:r>
            <a:r>
              <a:rPr dirty="0" err="1"/>
              <a:t>pré</a:t>
            </a:r>
            <a:r>
              <a:rPr dirty="0"/>
              <a:t>-attention ?</a:t>
            </a:r>
          </a:p>
          <a:p>
            <a:pPr lvl="1">
              <a:defRPr/>
            </a:pPr>
            <a:r>
              <a:rPr dirty="0" err="1"/>
              <a:t>Détection</a:t>
            </a:r>
            <a:r>
              <a:rPr dirty="0"/>
              <a:t> </a:t>
            </a:r>
            <a:r>
              <a:rPr dirty="0" err="1"/>
              <a:t>d’une</a:t>
            </a:r>
            <a:r>
              <a:rPr dirty="0"/>
              <a:t> </a:t>
            </a:r>
            <a:r>
              <a:rPr dirty="0" err="1"/>
              <a:t>frontière</a:t>
            </a:r>
            <a:r>
              <a:rPr dirty="0"/>
              <a:t> entre </a:t>
            </a:r>
            <a:r>
              <a:rPr dirty="0" err="1"/>
              <a:t>éléments</a:t>
            </a:r>
            <a:r>
              <a:rPr dirty="0"/>
              <a:t> </a:t>
            </a:r>
            <a:r>
              <a:rPr dirty="0" err="1"/>
              <a:t>graphiques</a:t>
            </a:r>
            <a:endParaRPr dirty="0"/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479431" y="6629966"/>
            <a:ext cx="12064025" cy="5876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3" name="Variables visuelles et visualisat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Variables visuelles et visualisation</a:t>
            </a:r>
          </a:p>
        </p:txBody>
      </p:sp>
      <p:sp>
        <p:nvSpPr>
          <p:cNvPr id="234" name="Quelle hiérarchie parmi les variables et pour quelles situations ?"/>
          <p:cNvSpPr txBox="1">
            <a:spLocks noGrp="1"/>
          </p:cNvSpPr>
          <p:nvPr>
            <p:ph type="body" idx="21"/>
          </p:nvPr>
        </p:nvSpPr>
        <p:spPr bwMode="auto">
          <a:xfrm>
            <a:off x="1206500" y="2372961"/>
            <a:ext cx="13451376" cy="1640915"/>
          </a:xfrm>
          <a:prstGeom prst="rect">
            <a:avLst/>
          </a:prstGeom>
        </p:spPr>
        <p:txBody>
          <a:bodyPr/>
          <a:lstStyle>
            <a:lvl1pPr defTabSz="759459">
              <a:defRPr sz="5050"/>
            </a:lvl1pPr>
          </a:lstStyle>
          <a:p>
            <a:pPr>
              <a:defRPr/>
            </a:pPr>
            <a:r>
              <a:t>Quelle hiérarchie parmi les variables et pour quelles situations ?</a:t>
            </a:r>
          </a:p>
        </p:txBody>
      </p:sp>
      <p:sp>
        <p:nvSpPr>
          <p:cNvPr id="235" name="Exemple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10524967" cy="82560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Exemple</a:t>
            </a:r>
          </a:p>
          <a:p>
            <a:pPr lvl="1">
              <a:defRPr/>
            </a:pPr>
            <a:r>
              <a:t>La couleur plus efficace pour la détection de frontières</a:t>
            </a:r>
          </a:p>
        </p:txBody>
      </p:sp>
      <p:grpSp>
        <p:nvGrpSpPr>
          <p:cNvPr id="238" name="Grouper"/>
          <p:cNvGrpSpPr/>
          <p:nvPr/>
        </p:nvGrpSpPr>
        <p:grpSpPr bwMode="auto">
          <a:xfrm>
            <a:off x="12617021" y="3132364"/>
            <a:ext cx="11570658" cy="10488292"/>
            <a:chOff x="0" y="0"/>
            <a:chExt cx="11570657" cy="10488290"/>
          </a:xfrm>
        </p:grpSpPr>
        <p:pic>
          <p:nvPicPr>
            <p:cNvPr id="236" name="Image" descr="Image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0" y="0"/>
              <a:ext cx="11570658" cy="10488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Rectangle"/>
            <p:cNvSpPr/>
            <p:nvPr/>
          </p:nvSpPr>
          <p:spPr bwMode="auto">
            <a:xfrm>
              <a:off x="1928163" y="4911657"/>
              <a:ext cx="8041423" cy="4583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</a:defRPr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0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41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42" name="C’est le contraste de luminosité qui prévaut pour assurer la lisibilité (d’une image, d’un texte), et non pas le contraste de teinte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348544"/>
                    <a:lumOff val="7139"/>
                  </a:schemeClr>
                </a:solidFill>
              </a:defRPr>
            </a:lvl1pPr>
            <a:lvl2pPr>
              <a:defRPr>
                <a:solidFill>
                  <a:schemeClr val="accent4">
                    <a:hueOff val="348544"/>
                    <a:lumOff val="7139"/>
                  </a:schemeClr>
                </a:solidFill>
              </a:defRPr>
            </a:lvl2pPr>
          </a:lstStyle>
          <a:p>
            <a:pPr>
              <a:defRPr/>
            </a:pPr>
            <a:r>
              <a:t>C’est le contraste de luminosité qui prévaut pour assurer la lisibilité (d’une image, d’un texte), et non pas le contraste de teinte</a:t>
            </a:r>
          </a:p>
          <a:p>
            <a:pPr lvl="1">
              <a:defRPr/>
            </a:pPr>
            <a:r>
              <a:t>Erreur très commune dans la préparation de présentations orales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4" name="Limites perceptives"/>
          <p:cNvSpPr txBox="1">
            <a:spLocks noGrp="1"/>
          </p:cNvSpPr>
          <p:nvPr>
            <p:ph type="title"/>
          </p:nvPr>
        </p:nvSpPr>
        <p:spPr bwMode="auto">
          <a:xfrm>
            <a:off x="1206500" y="1066800"/>
            <a:ext cx="21971000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t>Limites perceptives</a:t>
            </a:r>
          </a:p>
        </p:txBody>
      </p:sp>
      <p:sp>
        <p:nvSpPr>
          <p:cNvPr id="245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46" name="C’est le contraste de luminosité qui prévaut pour assurer la lisibilité (d’une image, d’un texte), et non pas le contraste de teinte…"/>
          <p:cNvSpPr txBox="1">
            <a:spLocks noGrp="1"/>
          </p:cNvSpPr>
          <p:nvPr>
            <p:ph type="body" idx="1"/>
          </p:nvPr>
        </p:nvSpPr>
        <p:spPr bwMode="auto">
          <a:xfrm>
            <a:off x="1206500" y="4235804"/>
            <a:ext cx="21971000" cy="8256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satOff val="-16844"/>
                    <a:lumOff val="-30747"/>
                  </a:schemeClr>
                </a:solidFill>
              </a:defRPr>
            </a:lvl1pPr>
            <a:lvl2pPr>
              <a:defRPr>
                <a:solidFill>
                  <a:schemeClr val="accent6">
                    <a:satOff val="-16844"/>
                    <a:lumOff val="-30747"/>
                  </a:schemeClr>
                </a:solidFill>
              </a:defRPr>
            </a:lvl2pPr>
          </a:lstStyle>
          <a:p>
            <a:pPr>
              <a:defRPr/>
            </a:pPr>
            <a:r>
              <a:t>C’est le contraste de luminosité qui prévaut pour assurer la lisibilité (d’une image, d’un texte), et non pas le contraste de teinte</a:t>
            </a:r>
          </a:p>
          <a:p>
            <a:pPr lvl="1">
              <a:defRPr/>
            </a:pPr>
            <a:r>
              <a:t>Erreur très commune dans la préparation de présentations orales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8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49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50" name="C’est le contraste de luminosité qui prévaut pour assurer la lisibilité (d’une image, d’un texte), et non pas le contraste de teinte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C’est le contraste de luminosité qui prévaut pour assurer la lisibilité (d’une image, d’un texte), et non pas le contraste de teinte</a:t>
            </a:r>
          </a:p>
          <a:p>
            <a:pPr lvl="1">
              <a:defRPr/>
            </a:pPr>
            <a:r>
              <a:t>Erreur très commune dans la préparation de présentations orales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2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53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54" name="Le choix des couleurs importe pour assurer un bon discernement des nuances (contraste, formes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Le choix des couleurs importe pour assurer un bon discernement des nuances (contraste, formes, etc.)</a:t>
            </a:r>
          </a:p>
        </p:txBody>
      </p:sp>
      <p:sp>
        <p:nvSpPr>
          <p:cNvPr id="255" name="L’image ne comporte que trois couleurs, bleu et vert sont une seule et même couleur .."/>
          <p:cNvSpPr txBox="1"/>
          <p:nvPr/>
        </p:nvSpPr>
        <p:spPr bwMode="auto">
          <a:xfrm>
            <a:off x="10917218" y="12511931"/>
            <a:ext cx="7634645" cy="8296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L’image ne comporte que trois couleurs, bleu et vert sont une seule et même couleur .. 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923267" y="3410565"/>
            <a:ext cx="13155959" cy="736211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Les exemples sont tirés du Reader’s Digest"/>
          <p:cNvSpPr txBox="1"/>
          <p:nvPr/>
        </p:nvSpPr>
        <p:spPr bwMode="auto">
          <a:xfrm>
            <a:off x="152619" y="13102052"/>
            <a:ext cx="600821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>
              <a:defRPr u="none"/>
            </a:pPr>
            <a:r>
              <a:rPr u="sng">
                <a:hlinkClick r:id="rId3" tooltip="https://www.rd.com/article/optical-illusions/"/>
              </a:rPr>
              <a:t>Les exemples sont tirés du Reader’s Digest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60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61" name="Le choix des couleurs importe pour assurer un bon discernement des nuances (contraste, formes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Le choix des couleurs importe pour assurer un bon discernement des nuances (contraste, formes, etc.)</a:t>
            </a:r>
          </a:p>
        </p:txBody>
      </p:sp>
      <p:sp>
        <p:nvSpPr>
          <p:cNvPr id="262" name="Les deux poires sont de la même couleur"/>
          <p:cNvSpPr txBox="1"/>
          <p:nvPr/>
        </p:nvSpPr>
        <p:spPr bwMode="auto">
          <a:xfrm>
            <a:off x="11553275" y="12712389"/>
            <a:ext cx="6399672" cy="461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Les deux poires sont de la même couleur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592016" y="2357828"/>
            <a:ext cx="12463242" cy="9462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5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66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67" name="Le choix des couleurs importe pour assurer un bon discernement des nuances (contraste, formes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Le choix des couleurs importe pour assurer un bon discernement des nuances (contraste, formes, etc.)</a:t>
            </a:r>
          </a:p>
        </p:txBody>
      </p:sp>
      <p:sp>
        <p:nvSpPr>
          <p:cNvPr id="268" name="Les traits rouges sont bien des droites parallèles"/>
          <p:cNvSpPr txBox="1"/>
          <p:nvPr/>
        </p:nvSpPr>
        <p:spPr bwMode="auto">
          <a:xfrm>
            <a:off x="10101760" y="12511931"/>
            <a:ext cx="5493622" cy="8296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Les traits rouges sont bien des droites parallèles 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597593" y="368300"/>
            <a:ext cx="8128001" cy="1297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1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72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73" name="Le choix des couleurs importe pour assurer un bon discernement des nuances (contraste, formes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Le choix des couleurs importe pour assurer un bon discernement des nuances (contraste, formes, etc.)</a:t>
            </a:r>
          </a:p>
        </p:txBody>
      </p:sp>
      <p:sp>
        <p:nvSpPr>
          <p:cNvPr id="274" name="Les disques bleus ont même diamètre"/>
          <p:cNvSpPr txBox="1"/>
          <p:nvPr/>
        </p:nvSpPr>
        <p:spPr bwMode="auto">
          <a:xfrm>
            <a:off x="11227092" y="12397975"/>
            <a:ext cx="5493622" cy="461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Les disques bleus ont même diamètre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386636" y="3515808"/>
            <a:ext cx="13004801" cy="867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" name="Données et visualisat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Données et visualisation</a:t>
            </a:r>
          </a:p>
        </p:txBody>
      </p:sp>
      <p:sp>
        <p:nvSpPr>
          <p:cNvPr id="163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" name="De l’intérêt de visualiser les données…"/>
          <p:cNvSpPr txBox="1">
            <a:spLocks noGrp="1"/>
          </p:cNvSpPr>
          <p:nvPr>
            <p:ph type="body" idx="1"/>
          </p:nvPr>
        </p:nvSpPr>
        <p:spPr bwMode="auto">
          <a:xfrm>
            <a:off x="1206500" y="4248504"/>
            <a:ext cx="19284082" cy="82560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8160" indent="-518160" defTabSz="2072587">
              <a:lnSpc>
                <a:spcPct val="100000"/>
              </a:lnSpc>
              <a:spcBef>
                <a:spcPts val="3800"/>
              </a:spcBef>
              <a:defRPr sz="4100"/>
            </a:pPr>
            <a:r>
              <a:t>De l’intérêt de visualiser les données</a:t>
            </a:r>
          </a:p>
          <a:p>
            <a:pPr marL="1036320" lvl="1" indent="-518160" defTabSz="2072587">
              <a:lnSpc>
                <a:spcPct val="100000"/>
              </a:lnSpc>
              <a:spcBef>
                <a:spcPts val="3800"/>
              </a:spcBef>
              <a:defRPr sz="4100"/>
            </a:pPr>
            <a:r>
              <a:t>“</a:t>
            </a:r>
            <a:r>
              <a:rPr i="1"/>
              <a:t>More than 50 percent of the cortex, the surface of the brain, is devoted to processing visual information</a:t>
            </a:r>
            <a:r>
              <a:t>,” (David Williams, Center for Visual Science, University of Rochester, USA)</a:t>
            </a:r>
          </a:p>
          <a:p>
            <a:pPr marL="1036320" lvl="1" indent="-518160" defTabSz="2072587">
              <a:lnSpc>
                <a:spcPct val="100000"/>
              </a:lnSpc>
              <a:spcBef>
                <a:spcPts val="3800"/>
              </a:spcBef>
              <a:defRPr sz="4100"/>
            </a:pPr>
            <a:r>
              <a:t>[…] 50% of the neural tissue is devoted to vision and almost two-thirds of the electrical activity of the brain is devoted to vision when the eyes are open.</a:t>
            </a:r>
          </a:p>
          <a:p>
            <a:pPr marL="1036320" lvl="1" indent="-518160" defTabSz="2072587">
              <a:lnSpc>
                <a:spcPct val="100000"/>
              </a:lnSpc>
              <a:spcBef>
                <a:spcPts val="3800"/>
              </a:spcBef>
              <a:defRPr sz="4100"/>
            </a:pPr>
            <a:endParaRPr/>
          </a:p>
          <a:p>
            <a:pPr marL="1036320" lvl="1" indent="-518160" defTabSz="2072587">
              <a:lnSpc>
                <a:spcPct val="100000"/>
              </a:lnSpc>
              <a:spcBef>
                <a:spcPts val="3800"/>
              </a:spcBef>
              <a:defRPr sz="4100"/>
            </a:pPr>
            <a:r>
              <a:t>The claim in usually that 90% of our sensory information/perception is from vision, not that 90% of cortex in devoted to vision. – Majid Khalili, </a:t>
            </a:r>
            <a:r>
              <a:rPr u="sng">
                <a:hlinkClick r:id="rId3" tooltip="http://psychology.stackexchange.com"/>
              </a:rPr>
              <a:t>psychology.stackexchange.com</a:t>
            </a:r>
            <a:endParaRPr/>
          </a:p>
        </p:txBody>
      </p:sp>
      <p:sp>
        <p:nvSpPr>
          <p:cNvPr id="165" name="Sells, S. B., &amp; R. S. Fixate. &quot;Evaluation of research on effects of visual training on visual functions.&quot; Amer. J. of Ophthalmology 44.2 (1957): 230-236."/>
          <p:cNvSpPr txBox="1"/>
          <p:nvPr/>
        </p:nvSpPr>
        <p:spPr bwMode="auto">
          <a:xfrm>
            <a:off x="16331857" y="9075406"/>
            <a:ext cx="7813599" cy="11979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>
              <a:defRPr/>
            </a:pPr>
            <a:r>
              <a:t>Sells, S. B., &amp; R. S. Fixate. "Evaluation of research on effects of visual training on visual functions." Amer. J. of Ophthalmology 44.2 (1957): 230-236.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7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78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79" name="Le choix des couleurs importe pour assurer un bon discernement des nuances (contraste, formes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Le choix des couleurs importe pour assurer un bon discernement des nuances (contraste, formes, etc.)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626122" y="396554"/>
            <a:ext cx="12539819" cy="1253981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Les barres horizontales sont parallèles"/>
          <p:cNvSpPr txBox="1"/>
          <p:nvPr/>
        </p:nvSpPr>
        <p:spPr bwMode="auto">
          <a:xfrm>
            <a:off x="5796143" y="12125260"/>
            <a:ext cx="5493622" cy="461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Les barres horizontales sont parallèles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3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84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85" name="La disposition des éléments graphiques et leur forme influent sur notre capacité à juger des nuances (longueur, inclinaison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La disposition des éléments graphiques et leur forme influent sur notre capacité à juger des nuances (longueur, inclinaison, etc.)</a:t>
            </a:r>
          </a:p>
        </p:txBody>
      </p:sp>
      <p:sp>
        <p:nvSpPr>
          <p:cNvPr id="286" name="Les traits horizontaux ont même longueur"/>
          <p:cNvSpPr txBox="1"/>
          <p:nvPr/>
        </p:nvSpPr>
        <p:spPr bwMode="auto">
          <a:xfrm>
            <a:off x="12580752" y="12386207"/>
            <a:ext cx="6454269" cy="461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Les traits horizontaux ont même longueur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520631" y="2456412"/>
            <a:ext cx="13004801" cy="867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89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717039" y="5141461"/>
            <a:ext cx="10160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91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292" name="La disposition des éléments graphiques et leur forme influent sur notre capacité à juger des nuances (longueur, inclinaison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La disposition des éléments graphiques et leur forme influent sur notre capacité à juger des nuances (longueur, inclinaison, etc.)</a:t>
            </a:r>
          </a:p>
        </p:txBody>
      </p:sp>
      <p:sp>
        <p:nvSpPr>
          <p:cNvPr id="293" name="Les traits horizontaux (oranges) ont même longueur"/>
          <p:cNvSpPr txBox="1"/>
          <p:nvPr/>
        </p:nvSpPr>
        <p:spPr bwMode="auto">
          <a:xfrm>
            <a:off x="15124980" y="12691331"/>
            <a:ext cx="6454269" cy="8296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Les traits horizontaux (oranges) ont même longueur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145128" y="259345"/>
            <a:ext cx="6979920" cy="9869456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Rectangle"/>
          <p:cNvSpPr/>
          <p:nvPr/>
        </p:nvSpPr>
        <p:spPr bwMode="auto">
          <a:xfrm>
            <a:off x="18896916" y="5288067"/>
            <a:ext cx="3086051" cy="211243"/>
          </a:xfrm>
          <a:prstGeom prst="rect">
            <a:avLst/>
          </a:prstGeom>
          <a:solidFill>
            <a:schemeClr val="accent4">
              <a:hueOff val="-1247790"/>
              <a:lumOff val="-123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/>
          </a:p>
        </p:txBody>
      </p:sp>
      <p:sp>
        <p:nvSpPr>
          <p:cNvPr id="296" name="Rectangle"/>
          <p:cNvSpPr/>
          <p:nvPr/>
        </p:nvSpPr>
        <p:spPr bwMode="auto">
          <a:xfrm>
            <a:off x="18896916" y="7479634"/>
            <a:ext cx="3086051" cy="211244"/>
          </a:xfrm>
          <a:prstGeom prst="rect">
            <a:avLst/>
          </a:prstGeom>
          <a:solidFill>
            <a:schemeClr val="accent4">
              <a:hueOff val="-1247790"/>
              <a:lumOff val="-123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8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299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300" name="La disposition des éléments graphiques et leur forme influent sur notre capacité à juger des nuances (longueur, inclinaison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La disposition des éléments graphiques et leur forme influent sur notre capacité à juger des nuances (longueur, inclinaison, etc.)</a:t>
            </a:r>
          </a:p>
        </p:txBody>
      </p:sp>
      <p:sp>
        <p:nvSpPr>
          <p:cNvPr id="301" name="Les cases du damier sont bien alignées horizontalement et verticalement"/>
          <p:cNvSpPr txBox="1"/>
          <p:nvPr/>
        </p:nvSpPr>
        <p:spPr bwMode="auto">
          <a:xfrm>
            <a:off x="12580752" y="12202057"/>
            <a:ext cx="6454269" cy="8296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Les cases du damier sont bien alignées horizontalement et verticalement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802126" y="391419"/>
            <a:ext cx="11254784" cy="11254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305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306" name="La disposition des éléments graphiques et leur forme influent sur notre capacité à juger des nuances (longueur, inclinaison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La disposition des éléments graphiques et leur forme influent sur notre capacité à juger des nuances (longueur, inclinaison, etc.)</a:t>
            </a:r>
          </a:p>
        </p:txBody>
      </p:sp>
      <p:sp>
        <p:nvSpPr>
          <p:cNvPr id="307" name="Rien ne « bouge » dans cette image …"/>
          <p:cNvSpPr txBox="1"/>
          <p:nvPr/>
        </p:nvSpPr>
        <p:spPr bwMode="auto">
          <a:xfrm>
            <a:off x="11667439" y="12989646"/>
            <a:ext cx="6454269" cy="461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Rien ne « bouge » dans cette image …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636182" y="274166"/>
            <a:ext cx="12469655" cy="12469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" name="Limites perceptives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Limites perceptives</a:t>
            </a:r>
          </a:p>
        </p:txBody>
      </p:sp>
      <p:sp>
        <p:nvSpPr>
          <p:cNvPr id="311" name="Des goûts et des couleurs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Des goûts et des couleurs …</a:t>
            </a:r>
          </a:p>
        </p:txBody>
      </p:sp>
      <p:sp>
        <p:nvSpPr>
          <p:cNvPr id="312" name="La disposition des éléments graphiques et leur forme influent sur notre capacité à juger des nuances (longueur, inclinaison, etc.)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La disposition des éléments graphiques et leur forme influent sur notre capacité à juger des nuances (longueur, inclinaison, etc.)</a:t>
            </a:r>
          </a:p>
        </p:txBody>
      </p:sp>
      <p:sp>
        <p:nvSpPr>
          <p:cNvPr id="313" name="Rien ne « bouge » dans cette image …"/>
          <p:cNvSpPr txBox="1"/>
          <p:nvPr/>
        </p:nvSpPr>
        <p:spPr bwMode="auto">
          <a:xfrm>
            <a:off x="11732676" y="12842863"/>
            <a:ext cx="6454269" cy="4613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>
              <a:defRPr/>
            </a:pPr>
            <a:r>
              <a:t>Rien ne « bouge » dans cette image …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737573" y="195709"/>
            <a:ext cx="12498739" cy="12498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" name="Hiérarchie des variables visuelles"/>
          <p:cNvSpPr txBox="1">
            <a:spLocks noGrp="1"/>
          </p:cNvSpPr>
          <p:nvPr>
            <p:ph type="title"/>
          </p:nvPr>
        </p:nvSpPr>
        <p:spPr bwMode="auto">
          <a:xfrm>
            <a:off x="1206500" y="1079500"/>
            <a:ext cx="14587986" cy="280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Hiérarchie des variables visuelles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961845" y="346373"/>
            <a:ext cx="10160000" cy="132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https://gistbok.ucgis.org/bok-topics/visual-hierarchy-and-layout"/>
          <p:cNvSpPr txBox="1"/>
          <p:nvPr/>
        </p:nvSpPr>
        <p:spPr bwMode="auto">
          <a:xfrm>
            <a:off x="4627050" y="13049650"/>
            <a:ext cx="8827619" cy="4613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t>https://gistbok.ucgis.org/bok-topics/visual-hierarchy-and-layout</a:t>
            </a:r>
          </a:p>
        </p:txBody>
      </p:sp>
      <p:sp>
        <p:nvSpPr>
          <p:cNvPr id="319" name="Quelles variables choisir selon le type d’information à faire passer ?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Quelles variables choisir selon le type d’information à faire passer 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1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434250" y="2330397"/>
            <a:ext cx="14434993" cy="10839795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Hiérarchie des variables visuelles"/>
          <p:cNvSpPr txBox="1">
            <a:spLocks noGrp="1"/>
          </p:cNvSpPr>
          <p:nvPr>
            <p:ph type="title"/>
          </p:nvPr>
        </p:nvSpPr>
        <p:spPr bwMode="auto">
          <a:xfrm>
            <a:off x="1206500" y="1079500"/>
            <a:ext cx="14587986" cy="280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Hiérarchie des variables visuelles</a:t>
            </a:r>
          </a:p>
        </p:txBody>
      </p:sp>
      <p:sp>
        <p:nvSpPr>
          <p:cNvPr id="323" name="Quelles variables choisir selon le type d’information à faire passer ?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>
              <a:defRPr/>
            </a:pPr>
            <a:r>
              <a:t>Quelles variables choisir selon le type d’information à faire passer 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5" name="Sur le choix des couleurs"/>
          <p:cNvSpPr txBox="1">
            <a:spLocks noGrp="1"/>
          </p:cNvSpPr>
          <p:nvPr>
            <p:ph type="title"/>
          </p:nvPr>
        </p:nvSpPr>
        <p:spPr bwMode="auto">
          <a:xfrm>
            <a:off x="1206500" y="1079500"/>
            <a:ext cx="22345793" cy="142888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Sur le choix des couleurs</a:t>
            </a:r>
          </a:p>
        </p:txBody>
      </p:sp>
      <p:sp>
        <p:nvSpPr>
          <p:cNvPr id="326" name="Quelles ensembles de couleurs choisir selon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8823145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t>Quelles ensembles de couleurs choisir selon</a:t>
            </a:r>
          </a:p>
          <a:p>
            <a:pPr lvl="1">
              <a:lnSpc>
                <a:spcPct val="100000"/>
              </a:lnSpc>
              <a:defRPr/>
            </a:pPr>
            <a:r>
              <a:t>Les nuances à discerner</a:t>
            </a:r>
          </a:p>
          <a:p>
            <a:pPr lvl="1">
              <a:lnSpc>
                <a:spcPct val="100000"/>
              </a:lnSpc>
              <a:defRPr/>
            </a:pPr>
            <a:r>
              <a:t>Le type de données</a:t>
            </a:r>
          </a:p>
          <a:p>
            <a:pPr lvl="1">
              <a:lnSpc>
                <a:spcPct val="100000"/>
              </a:lnSpc>
              <a:defRPr/>
            </a:pPr>
            <a:r>
              <a:t>Le media utilisé </a:t>
            </a:r>
          </a:p>
        </p:txBody>
      </p:sp>
      <p:sp>
        <p:nvSpPr>
          <p:cNvPr id="327" name="En fonction des données et de l’intention"/>
          <p:cNvSpPr txBox="1"/>
          <p:nvPr/>
        </p:nvSpPr>
        <p:spPr bwMode="auto">
          <a:xfrm>
            <a:off x="1206500" y="2372961"/>
            <a:ext cx="21971000" cy="93478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algn="l" defTabSz="825500">
              <a:defRPr sz="55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t>En fonction des données et de l’intention</a:t>
            </a:r>
          </a:p>
        </p:txBody>
      </p:sp>
      <p:pic>
        <p:nvPicPr>
          <p:cNvPr id="328" name="Image" descr="Image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1001771" y="3297900"/>
            <a:ext cx="13144501" cy="9436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2" name="Visualisation, IHM et théorie de la communicat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 defTabSz="2170121">
              <a:defRPr sz="7550" spc="-150"/>
            </a:lvl1pPr>
          </a:lstStyle>
          <a:p>
            <a:pPr>
              <a:defRPr/>
            </a:pPr>
            <a:r>
              <a:t>Visualisation, IHM et théorie de la communication</a:t>
            </a:r>
          </a:p>
        </p:txBody>
      </p:sp>
      <p:sp>
        <p:nvSpPr>
          <p:cNvPr id="333" name="La distance n’a pas d’importance …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La distance n’a pas d’importance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Une visualisation   un message…"/>
              <p:cNvSpPr txBox="1">
                <a:spLocks noGrp="1"/>
              </p:cNvSpPr>
              <p:nvPr>
                <p:ph type="body" idx="1"/>
              </p:nvPr>
            </p:nvSpPr>
            <p:spPr bwMode="auto">
              <a:prstGeom prst="rect">
                <a:avLst/>
              </a:prstGeom>
            </p:spPr>
            <p:txBody>
              <a:bodyPr/>
              <a:lstStyle/>
              <a:p>
                <a:pPr>
                  <a:defRPr/>
                </a:pPr>
                <a:r>
                  <a:t>Une visualisation </a:t>
                </a:r>
                <mc:AlternateContent>
                  <mc:Choice Requires="a14">
                    <a14:m>
                      <m:oMath xmlns:m="http://schemas.openxmlformats.org/officeDocument/2006/math">
                        <m:r>
                          <a:rPr sz="63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↔</m:t>
                        </m:r>
                      </m:oMath>
                    </a14:m>
                  </mc:Choice>
                  <mc:Fallback xmlns="" xmlns:w="http://schemas.openxmlformats.org/wordprocessingml/2006/main" xmlns:m="http://schemas.openxmlformats.org/officeDocument/2006/math"/>
                </mc:AlternateContent>
                <a:r>
                  <a:t> un message</a:t>
                </a:r>
              </a:p>
              <a:p>
                <a:pPr lvl="1">
                  <a:defRPr/>
                </a:pPr>
                <a:r>
                  <a:t>Distorsion entre l’intention du concepteur et l’interprétation du « lecteur »</a:t>
                </a:r>
              </a:p>
              <a:p>
                <a:pPr>
                  <a:defRPr/>
                </a:pPr>
                <a:r>
                  <a:t>La distorsion s’observe à plusieurs niveaux</a:t>
                </a:r>
              </a:p>
              <a:p>
                <a:pPr lvl="1">
                  <a:defRPr/>
                </a:pPr>
                <a:r>
                  <a:t>Perceptif (choix des variables visuelles, conception de la « carte »)</a:t>
                </a:r>
              </a:p>
              <a:p>
                <a:pPr lvl="1">
                  <a:defRPr/>
                </a:pPr>
                <a:r>
                  <a:t>Articulatoire (difficulté d’interprétation des légendes, des interactions)</a:t>
                </a:r>
              </a:p>
              <a:p>
                <a:pPr lvl="1">
                  <a:defRPr/>
                </a:pPr>
                <a:r>
                  <a:t>Sémantique (distorsion dans l’interprétation du sens du message)</a:t>
                </a:r>
              </a:p>
            </p:txBody>
          </p:sp>
        </mc:Choice>
        <mc:Fallback xmlns="">
          <p:sp>
            <p:nvSpPr>
              <p:cNvPr id="334" name="Une visualisation   un messag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1792" t="-16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" name="Quartet d’Anscombe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Quartet d’Anscombe</a:t>
            </a:r>
          </a:p>
        </p:txBody>
      </p:sp>
      <p:sp>
        <p:nvSpPr>
          <p:cNvPr id="168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169" name="Image 5" descr="Imag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012579" y="-148232"/>
            <a:ext cx="1235622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Rectangle 6"/>
          <p:cNvSpPr txBox="1"/>
          <p:nvPr/>
        </p:nvSpPr>
        <p:spPr bwMode="auto">
          <a:xfrm>
            <a:off x="1075466" y="12710133"/>
            <a:ext cx="11247124" cy="64077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l" defTabSz="914400">
              <a:defRPr sz="360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1pPr>
          </a:lstStyle>
          <a:p>
            <a:pPr>
              <a:defRPr/>
            </a:pPr>
            <a:r>
              <a:t>https://en.wikipedia.org/wiki/Anscombe%27s_quartet</a:t>
            </a:r>
          </a:p>
        </p:txBody>
      </p:sp>
      <p:sp>
        <p:nvSpPr>
          <p:cNvPr id="171" name="Quatre jeux de données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9095111" cy="82560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Quatre jeux de données</a:t>
            </a:r>
          </a:p>
          <a:p>
            <a:pPr lvl="1">
              <a:defRPr/>
            </a:pPr>
            <a:r>
              <a:t>Comment les distinguer ?</a:t>
            </a:r>
          </a:p>
          <a:p>
            <a:pPr lvl="1">
              <a:defRPr/>
            </a:pPr>
            <a:r>
              <a:t>ou caractériser chacun d’eux 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36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142662" y="114300"/>
            <a:ext cx="11197779" cy="1351348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Distance perceptive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12011600" cy="8256012"/>
          </a:xfrm>
          <a:prstGeom prst="rect">
            <a:avLst/>
          </a:prstGeom>
        </p:spPr>
        <p:txBody>
          <a:bodyPr/>
          <a:lstStyle/>
          <a:p>
            <a:pPr marL="1133855" lvl="1" indent="-566927" defTabSz="2267655">
              <a:spcBef>
                <a:spcPts val="4100"/>
              </a:spcBef>
              <a:defRPr sz="4450" i="1"/>
            </a:pPr>
            <a:r>
              <a:t>Distance perceptive</a:t>
            </a:r>
          </a:p>
          <a:p>
            <a:pPr marL="1700782" lvl="2" indent="-566927" defTabSz="2267655">
              <a:spcBef>
                <a:spcPts val="4100"/>
              </a:spcBef>
              <a:defRPr sz="4450"/>
            </a:pPr>
            <a:r>
              <a:t>Contraste (jaune sur blanc)</a:t>
            </a:r>
          </a:p>
          <a:p>
            <a:pPr marL="1133855" lvl="1" indent="-566927" defTabSz="2267655">
              <a:spcBef>
                <a:spcPts val="4100"/>
              </a:spcBef>
              <a:defRPr sz="4450" i="1"/>
            </a:pPr>
            <a:r>
              <a:t>Distance articulatoire</a:t>
            </a:r>
          </a:p>
          <a:p>
            <a:pPr marL="1700782" lvl="2" indent="-566927" defTabSz="2267655">
              <a:spcBef>
                <a:spcPts val="4100"/>
              </a:spcBef>
              <a:defRPr sz="4450"/>
            </a:pPr>
            <a:r>
              <a:t>Légendes</a:t>
            </a:r>
          </a:p>
          <a:p>
            <a:pPr marL="1133855" lvl="1" indent="-566927" defTabSz="2267655">
              <a:spcBef>
                <a:spcPts val="4100"/>
              </a:spcBef>
              <a:defRPr sz="4450" i="1"/>
            </a:pPr>
            <a:r>
              <a:t>Distance sémantique</a:t>
            </a:r>
          </a:p>
          <a:p>
            <a:pPr marL="1700782" lvl="2" indent="-566927" defTabSz="2267655">
              <a:spcBef>
                <a:spcPts val="4100"/>
              </a:spcBef>
              <a:defRPr sz="4450"/>
            </a:pPr>
            <a:r>
              <a:t>Importance des entreprise en fonction de la taille,</a:t>
            </a:r>
          </a:p>
          <a:p>
            <a:pPr marL="1700782" lvl="2" indent="-566927" defTabSz="2267655">
              <a:spcBef>
                <a:spcPts val="4100"/>
              </a:spcBef>
              <a:defRPr sz="4450"/>
            </a:pPr>
            <a:r>
              <a:t>De la position sur la carte</a:t>
            </a:r>
          </a:p>
        </p:txBody>
      </p:sp>
      <p:sp>
        <p:nvSpPr>
          <p:cNvPr id="338" name="Visualisation, IHM et théorie de la communication"/>
          <p:cNvSpPr txBox="1">
            <a:spLocks noGrp="1"/>
          </p:cNvSpPr>
          <p:nvPr>
            <p:ph type="title"/>
          </p:nvPr>
        </p:nvSpPr>
        <p:spPr bwMode="auto">
          <a:xfrm>
            <a:off x="1206500" y="1079500"/>
            <a:ext cx="12011600" cy="2985530"/>
          </a:xfrm>
          <a:prstGeom prst="rect">
            <a:avLst/>
          </a:prstGeom>
        </p:spPr>
        <p:txBody>
          <a:bodyPr/>
          <a:lstStyle>
            <a:lvl1pPr defTabSz="2096971">
              <a:defRPr sz="7300" spc="-146"/>
            </a:lvl1pPr>
          </a:lstStyle>
          <a:p>
            <a:pPr>
              <a:defRPr/>
            </a:pPr>
            <a:r>
              <a:t>Visualisation, IHM et théorie de la communication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42" name="Grouper"/>
          <p:cNvGrpSpPr/>
          <p:nvPr/>
        </p:nvGrpSpPr>
        <p:grpSpPr bwMode="auto">
          <a:xfrm>
            <a:off x="3290227" y="-7848"/>
            <a:ext cx="30930097" cy="37355066"/>
            <a:chOff x="0" y="0"/>
            <a:chExt cx="30930097" cy="37355064"/>
          </a:xfrm>
        </p:grpSpPr>
        <p:pic>
          <p:nvPicPr>
            <p:cNvPr id="340" name="Image" descr="Image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8337" y="50752"/>
              <a:ext cx="30911761" cy="37304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Rectangle"/>
            <p:cNvSpPr/>
            <p:nvPr/>
          </p:nvSpPr>
          <p:spPr bwMode="auto">
            <a:xfrm>
              <a:off x="0" y="0"/>
              <a:ext cx="10176583" cy="144723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</a:defRPr>
              </a:pPr>
              <a:endParaRPr/>
            </a:p>
          </p:txBody>
        </p:sp>
      </p:grpSp>
      <p:sp>
        <p:nvSpPr>
          <p:cNvPr id="343" name="Visualisation, IHM et théorie de la communication"/>
          <p:cNvSpPr txBox="1">
            <a:spLocks noGrp="1"/>
          </p:cNvSpPr>
          <p:nvPr>
            <p:ph type="title"/>
          </p:nvPr>
        </p:nvSpPr>
        <p:spPr bwMode="auto">
          <a:xfrm>
            <a:off x="1206500" y="1079500"/>
            <a:ext cx="12011600" cy="2985530"/>
          </a:xfrm>
          <a:prstGeom prst="rect">
            <a:avLst/>
          </a:prstGeom>
        </p:spPr>
        <p:txBody>
          <a:bodyPr/>
          <a:lstStyle>
            <a:lvl1pPr defTabSz="2096971">
              <a:defRPr sz="7300" spc="-146"/>
            </a:lvl1pPr>
          </a:lstStyle>
          <a:p>
            <a:pPr>
              <a:defRPr/>
            </a:pPr>
            <a:r>
              <a:t>Visualisation, IHM et théorie de la communication</a:t>
            </a:r>
          </a:p>
        </p:txBody>
      </p:sp>
      <p:sp>
        <p:nvSpPr>
          <p:cNvPr id="344" name="Distance perceptive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12011600" cy="8256012"/>
          </a:xfrm>
          <a:prstGeom prst="rect">
            <a:avLst/>
          </a:prstGeom>
        </p:spPr>
        <p:txBody>
          <a:bodyPr/>
          <a:lstStyle/>
          <a:p>
            <a:pPr marL="1133855" lvl="1" indent="-566927" defTabSz="2267655">
              <a:spcBef>
                <a:spcPts val="4100"/>
              </a:spcBef>
              <a:defRPr sz="4450" i="1"/>
            </a:pPr>
            <a:r>
              <a:t>Distance perceptive</a:t>
            </a:r>
          </a:p>
          <a:p>
            <a:pPr marL="1700782" lvl="2" indent="-566927" defTabSz="2267655">
              <a:spcBef>
                <a:spcPts val="4100"/>
              </a:spcBef>
              <a:defRPr sz="4450"/>
            </a:pPr>
            <a:r>
              <a:t>Contraste (jaune sur blanc)</a:t>
            </a:r>
          </a:p>
          <a:p>
            <a:pPr marL="1133855" lvl="1" indent="-566927" defTabSz="2267655">
              <a:spcBef>
                <a:spcPts val="4100"/>
              </a:spcBef>
              <a:defRPr sz="4450" i="1"/>
            </a:pPr>
            <a:r>
              <a:t>Distance articulatoire</a:t>
            </a:r>
          </a:p>
          <a:p>
            <a:pPr marL="1700782" lvl="2" indent="-566927" defTabSz="2267655">
              <a:spcBef>
                <a:spcPts val="4100"/>
              </a:spcBef>
              <a:defRPr sz="4450"/>
            </a:pPr>
            <a:r>
              <a:t>Légendes</a:t>
            </a:r>
          </a:p>
          <a:p>
            <a:pPr marL="1133855" lvl="1" indent="-566927" defTabSz="2267655">
              <a:spcBef>
                <a:spcPts val="4100"/>
              </a:spcBef>
              <a:defRPr sz="4450" i="1"/>
            </a:pPr>
            <a:r>
              <a:t>Distance sémantique</a:t>
            </a:r>
          </a:p>
          <a:p>
            <a:pPr marL="1700782" lvl="2" indent="-566927" defTabSz="2267655">
              <a:spcBef>
                <a:spcPts val="4100"/>
              </a:spcBef>
              <a:defRPr sz="4450"/>
            </a:pPr>
            <a:r>
              <a:t>Importance des entreprise en fonction de la taille,</a:t>
            </a:r>
          </a:p>
          <a:p>
            <a:pPr marL="1700782" lvl="2" indent="-566927" defTabSz="2267655">
              <a:spcBef>
                <a:spcPts val="4100"/>
              </a:spcBef>
              <a:defRPr sz="4450"/>
            </a:pPr>
            <a:r>
              <a:t>De la position sur la carte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8" name="Distance perceptive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10638894" cy="8256012"/>
          </a:xfrm>
          <a:prstGeom prst="rect">
            <a:avLst/>
          </a:prstGeom>
        </p:spPr>
        <p:txBody>
          <a:bodyPr/>
          <a:lstStyle/>
          <a:p>
            <a:pPr lvl="1">
              <a:defRPr i="1"/>
            </a:pPr>
            <a:r>
              <a:t>Distance perceptive</a:t>
            </a:r>
          </a:p>
          <a:p>
            <a:pPr lvl="2">
              <a:defRPr/>
            </a:pPr>
            <a:r>
              <a:t>Contraste (marron, mauve)</a:t>
            </a:r>
          </a:p>
          <a:p>
            <a:pPr lvl="1">
              <a:defRPr i="1"/>
            </a:pPr>
            <a:r>
              <a:t>Distance articulatoire</a:t>
            </a:r>
          </a:p>
          <a:p>
            <a:pPr lvl="2">
              <a:defRPr/>
            </a:pPr>
            <a:r>
              <a:t>Légendes</a:t>
            </a:r>
          </a:p>
          <a:p>
            <a:pPr lvl="1">
              <a:defRPr i="1"/>
            </a:pPr>
            <a:r>
              <a:t>Distance sémantique</a:t>
            </a:r>
          </a:p>
          <a:p>
            <a:pPr lvl="2">
              <a:defRPr/>
            </a:pPr>
            <a:r>
              <a:t>Sourires (?)</a:t>
            </a:r>
          </a:p>
          <a:p>
            <a:pPr lvl="2">
              <a:defRPr/>
            </a:pPr>
            <a:r>
              <a:t>Interprétation des couleurs</a:t>
            </a:r>
          </a:p>
        </p:txBody>
      </p:sp>
      <p:sp>
        <p:nvSpPr>
          <p:cNvPr id="349" name="Visualisation, IHM et théorie de la communication"/>
          <p:cNvSpPr txBox="1">
            <a:spLocks noGrp="1"/>
          </p:cNvSpPr>
          <p:nvPr>
            <p:ph type="title"/>
          </p:nvPr>
        </p:nvSpPr>
        <p:spPr bwMode="auto">
          <a:xfrm>
            <a:off x="1206500" y="1079500"/>
            <a:ext cx="12011600" cy="2985530"/>
          </a:xfrm>
          <a:prstGeom prst="rect">
            <a:avLst/>
          </a:prstGeom>
        </p:spPr>
        <p:txBody>
          <a:bodyPr/>
          <a:lstStyle>
            <a:lvl1pPr defTabSz="2096971">
              <a:defRPr sz="7300" spc="-146"/>
            </a:lvl1pPr>
          </a:lstStyle>
          <a:p>
            <a:pPr>
              <a:defRPr/>
            </a:pPr>
            <a:r>
              <a:t>Visualisation, IHM et théorie de la communication</a:t>
            </a:r>
          </a:p>
        </p:txBody>
      </p:sp>
      <p:pic>
        <p:nvPicPr>
          <p:cNvPr id="350" name="Image 2" descr="Image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645858" y="2490483"/>
            <a:ext cx="13629709" cy="10865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" name="Un « bon » exemple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10638894" cy="8256012"/>
          </a:xfrm>
          <a:prstGeom prst="rect">
            <a:avLst/>
          </a:prstGeom>
        </p:spPr>
        <p:txBody>
          <a:bodyPr/>
          <a:lstStyle/>
          <a:p>
            <a:pPr lvl="1">
              <a:defRPr/>
            </a:pPr>
            <a:r>
              <a:rPr dirty="0"/>
              <a:t>Un « bon » </a:t>
            </a:r>
            <a:r>
              <a:rPr dirty="0" err="1"/>
              <a:t>exemple</a:t>
            </a:r>
            <a:endParaRPr dirty="0"/>
          </a:p>
          <a:p>
            <a:pPr lvl="2">
              <a:defRPr/>
            </a:pPr>
            <a:r>
              <a:rPr u="sng" dirty="0">
                <a:hlinkClick r:id="rId3" tooltip="https://www.nytimes.com/interactive/2021/us/covid-cases.html?"/>
              </a:rPr>
              <a:t>NYTimes</a:t>
            </a:r>
            <a:endParaRPr dirty="0"/>
          </a:p>
        </p:txBody>
      </p:sp>
      <p:sp>
        <p:nvSpPr>
          <p:cNvPr id="355" name="Visualisation, IHM et théorie de la communication"/>
          <p:cNvSpPr txBox="1">
            <a:spLocks noGrp="1"/>
          </p:cNvSpPr>
          <p:nvPr>
            <p:ph type="title"/>
          </p:nvPr>
        </p:nvSpPr>
        <p:spPr bwMode="auto">
          <a:xfrm>
            <a:off x="1206500" y="1079500"/>
            <a:ext cx="14785000" cy="298553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Visualisation, IHM et théorie de la communication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415823" y="304369"/>
            <a:ext cx="5712123" cy="15749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0" name="Cécité attentionnelle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Cécité attentionnelle</a:t>
            </a:r>
          </a:p>
        </p:txBody>
      </p:sp>
      <p:sp>
        <p:nvSpPr>
          <p:cNvPr id="361" name="La cécité est préférable à l’aveuglement – Henri Gûys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La cécité est préférable à l’aveuglement – Henri Gûys</a:t>
            </a:r>
          </a:p>
        </p:txBody>
      </p:sp>
      <p:sp>
        <p:nvSpPr>
          <p:cNvPr id="362" name="« L’évidence est parfois juste devant nous, il suffit juste de sortir d’une forme de cécité et de savoir poser notre regard là où il faut. » – Gaspard Ulliel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00"/>
            </a:pPr>
            <a:r>
              <a:rPr dirty="0"/>
              <a:t>« </a:t>
            </a:r>
            <a:r>
              <a:rPr i="1" dirty="0" err="1"/>
              <a:t>L’évidence</a:t>
            </a:r>
            <a:r>
              <a:rPr i="1" dirty="0"/>
              <a:t> </a:t>
            </a:r>
            <a:r>
              <a:rPr i="1" dirty="0" err="1"/>
              <a:t>est</a:t>
            </a:r>
            <a:r>
              <a:rPr i="1" dirty="0"/>
              <a:t> </a:t>
            </a:r>
            <a:r>
              <a:rPr i="1" dirty="0" err="1"/>
              <a:t>parfois</a:t>
            </a:r>
            <a:r>
              <a:rPr i="1" dirty="0"/>
              <a:t> </a:t>
            </a:r>
            <a:r>
              <a:rPr i="1" dirty="0" err="1"/>
              <a:t>juste</a:t>
            </a:r>
            <a:r>
              <a:rPr i="1" dirty="0"/>
              <a:t> </a:t>
            </a:r>
            <a:r>
              <a:rPr i="1" dirty="0" err="1"/>
              <a:t>devant</a:t>
            </a:r>
            <a:r>
              <a:rPr i="1" dirty="0"/>
              <a:t> nous, il </a:t>
            </a:r>
            <a:r>
              <a:rPr i="1" dirty="0" err="1"/>
              <a:t>suffit</a:t>
            </a:r>
            <a:r>
              <a:rPr i="1" dirty="0"/>
              <a:t> </a:t>
            </a:r>
            <a:r>
              <a:rPr i="1" dirty="0" err="1"/>
              <a:t>juste</a:t>
            </a:r>
            <a:r>
              <a:rPr i="1" dirty="0"/>
              <a:t> de </a:t>
            </a:r>
            <a:r>
              <a:rPr i="1" dirty="0" err="1"/>
              <a:t>sortir</a:t>
            </a:r>
            <a:r>
              <a:rPr i="1" dirty="0"/>
              <a:t> </a:t>
            </a:r>
            <a:r>
              <a:rPr i="1" dirty="0" err="1"/>
              <a:t>d’une</a:t>
            </a:r>
            <a:r>
              <a:rPr i="1" dirty="0"/>
              <a:t> </a:t>
            </a:r>
            <a:r>
              <a:rPr i="1" dirty="0" err="1"/>
              <a:t>forme</a:t>
            </a:r>
            <a:r>
              <a:rPr i="1" dirty="0"/>
              <a:t> de </a:t>
            </a:r>
            <a:r>
              <a:rPr i="1" dirty="0" err="1"/>
              <a:t>cécité</a:t>
            </a:r>
            <a:r>
              <a:rPr i="1" dirty="0"/>
              <a:t> et de savoir poser </a:t>
            </a:r>
            <a:r>
              <a:rPr i="1" dirty="0" err="1"/>
              <a:t>notre</a:t>
            </a:r>
            <a:r>
              <a:rPr i="1" dirty="0"/>
              <a:t> regard </a:t>
            </a:r>
            <a:r>
              <a:rPr i="1" dirty="0" err="1"/>
              <a:t>là</a:t>
            </a:r>
            <a:r>
              <a:rPr i="1" dirty="0"/>
              <a:t> </a:t>
            </a:r>
            <a:r>
              <a:rPr i="1" dirty="0" err="1"/>
              <a:t>où</a:t>
            </a:r>
            <a:r>
              <a:rPr i="1" dirty="0"/>
              <a:t> il faut.</a:t>
            </a:r>
            <a:r>
              <a:rPr dirty="0"/>
              <a:t> » – Gaspard </a:t>
            </a:r>
            <a:r>
              <a:rPr dirty="0" err="1"/>
              <a:t>Ulliel</a:t>
            </a:r>
            <a:endParaRPr dirty="0"/>
          </a:p>
          <a:p>
            <a:pPr marL="560831" indent="-560831" defTabSz="2243271">
              <a:spcBef>
                <a:spcPts val="4100"/>
              </a:spcBef>
              <a:defRPr sz="4400"/>
            </a:pPr>
            <a:r>
              <a:rPr dirty="0" err="1"/>
              <a:t>Cécité</a:t>
            </a:r>
            <a:r>
              <a:rPr dirty="0"/>
              <a:t> </a:t>
            </a:r>
            <a:r>
              <a:rPr dirty="0" err="1"/>
              <a:t>d'inattention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cécité</a:t>
            </a:r>
            <a:r>
              <a:rPr dirty="0"/>
              <a:t> perceptive: non perception d’un stimulus </a:t>
            </a:r>
            <a:r>
              <a:rPr dirty="0" err="1"/>
              <a:t>inattendu</a:t>
            </a:r>
            <a:r>
              <a:rPr dirty="0"/>
              <a:t> </a:t>
            </a:r>
            <a:r>
              <a:rPr dirty="0" err="1"/>
              <a:t>à</a:t>
            </a:r>
            <a:r>
              <a:rPr dirty="0"/>
              <a:t> la </a:t>
            </a:r>
            <a:r>
              <a:rPr dirty="0" err="1"/>
              <a:t>vue</a:t>
            </a:r>
            <a:r>
              <a:rPr dirty="0"/>
              <a:t> de </a:t>
            </a:r>
            <a:r>
              <a:rPr dirty="0" err="1"/>
              <a:t>tous</a:t>
            </a:r>
            <a:r>
              <a:rPr dirty="0"/>
              <a:t>, </a:t>
            </a:r>
            <a:r>
              <a:rPr dirty="0" err="1"/>
              <a:t>en</a:t>
            </a:r>
            <a:r>
              <a:rPr dirty="0"/>
              <a:t> raison d'un manque </a:t>
            </a:r>
            <a:r>
              <a:rPr dirty="0" err="1"/>
              <a:t>d'attention</a:t>
            </a:r>
            <a:r>
              <a:rPr dirty="0"/>
              <a:t> et non d'un </a:t>
            </a:r>
            <a:r>
              <a:rPr dirty="0" err="1"/>
              <a:t>quelconque</a:t>
            </a:r>
            <a:r>
              <a:rPr dirty="0"/>
              <a:t> </a:t>
            </a:r>
            <a:r>
              <a:rPr dirty="0" err="1"/>
              <a:t>défaut</a:t>
            </a:r>
            <a:r>
              <a:rPr dirty="0"/>
              <a:t> de perception.</a:t>
            </a:r>
          </a:p>
          <a:p>
            <a:pPr marL="560831" indent="-560831" defTabSz="2243271">
              <a:spcBef>
                <a:spcPts val="4100"/>
              </a:spcBef>
              <a:defRPr sz="4400"/>
            </a:pPr>
            <a:r>
              <a:rPr dirty="0" err="1"/>
              <a:t>Exemple</a:t>
            </a:r>
            <a:endParaRPr dirty="0"/>
          </a:p>
          <a:p>
            <a:pPr marL="1121663" lvl="1" indent="-560831" defTabSz="2243271">
              <a:spcBef>
                <a:spcPts val="4100"/>
              </a:spcBef>
              <a:defRPr sz="4400"/>
            </a:pPr>
            <a:r>
              <a:rPr dirty="0"/>
              <a:t>Une première </a:t>
            </a:r>
            <a:r>
              <a:rPr u="sng" dirty="0">
                <a:hlinkClick r:id="rId3" tooltip="https://www.youtube.com/watch?v=vJG698U2Mvo"/>
              </a:rPr>
              <a:t>expérience de Daniel Simons</a:t>
            </a:r>
            <a:endParaRPr dirty="0"/>
          </a:p>
          <a:p>
            <a:pPr marL="1121663" lvl="1" indent="-560831" defTabSz="2243271">
              <a:spcBef>
                <a:spcPts val="4100"/>
              </a:spcBef>
              <a:defRPr sz="4400"/>
            </a:pPr>
            <a:r>
              <a:rPr dirty="0"/>
              <a:t>Une </a:t>
            </a:r>
            <a:r>
              <a:rPr dirty="0" err="1"/>
              <a:t>autre</a:t>
            </a:r>
            <a:r>
              <a:rPr dirty="0"/>
              <a:t> </a:t>
            </a:r>
            <a:r>
              <a:rPr u="sng" dirty="0">
                <a:hlinkClick r:id="rId4" tooltip="https://www.youtube.com/watch?v=VkrrVozZR2c"/>
              </a:rPr>
              <a:t>expérience de Daniel Simons</a:t>
            </a:r>
            <a:endParaRPr dirty="0"/>
          </a:p>
          <a:p>
            <a:pPr marL="1121663" lvl="1" indent="-560831" defTabSz="2243271">
              <a:spcBef>
                <a:spcPts val="4100"/>
              </a:spcBef>
              <a:defRPr sz="4400"/>
            </a:pPr>
            <a:r>
              <a:rPr u="sng" dirty="0">
                <a:hlinkClick r:id="rId5" tooltip="https://youtu.be/6JONMYxaZ_s"/>
              </a:rPr>
              <a:t>Une conversation banale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6" name="Conclus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Conclusion</a:t>
            </a:r>
          </a:p>
        </p:txBody>
      </p:sp>
      <p:sp>
        <p:nvSpPr>
          <p:cNvPr id="367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8" name="Les données ne suffisent pas. Il importe de construire le message en tenant compte de l’interprétation faite de sa forme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Les données ne suffisent pas. Il importe de construire le message en tenant compte de l’interprétation faite de sa forme</a:t>
            </a:r>
          </a:p>
          <a:p>
            <a:pPr>
              <a:defRPr/>
            </a:pPr>
            <a:r>
              <a:t>Choix des variables visuelles en fonction du message (ou de l’usage fait des données)</a:t>
            </a:r>
          </a:p>
          <a:p>
            <a:pPr>
              <a:defRPr/>
            </a:pPr>
            <a:r>
              <a:t>Prise en compte des limitations:</a:t>
            </a:r>
          </a:p>
          <a:p>
            <a:pPr lvl="1">
              <a:defRPr/>
            </a:pPr>
            <a:r>
              <a:t>perceptive (de l’utilisateur),</a:t>
            </a:r>
          </a:p>
          <a:p>
            <a:pPr lvl="1">
              <a:defRPr/>
            </a:pPr>
            <a:r>
              <a:t>articulatoire (du dispositif utilisé),</a:t>
            </a:r>
          </a:p>
          <a:p>
            <a:pPr lvl="1">
              <a:defRPr/>
            </a:pPr>
            <a:r>
              <a:t>des distorsions sémantiques induites, et d’éventuels problèmes d’attention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0" name="Conclus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Conclusion</a:t>
            </a:r>
          </a:p>
        </p:txBody>
      </p:sp>
      <p:sp>
        <p:nvSpPr>
          <p:cNvPr id="371" name="Rechercher les bonnes pratiques pour concevoir des visualisations, même les plus simples"/>
          <p:cNvSpPr txBox="1">
            <a:spLocks noGrp="1"/>
          </p:cNvSpPr>
          <p:nvPr>
            <p:ph type="body" idx="21"/>
          </p:nvPr>
        </p:nvSpPr>
        <p:spPr bwMode="auto">
          <a:xfrm>
            <a:off x="1206500" y="2372961"/>
            <a:ext cx="21971000" cy="1736186"/>
          </a:xfrm>
          <a:prstGeom prst="rect">
            <a:avLst/>
          </a:prstGeom>
        </p:spPr>
        <p:txBody>
          <a:bodyPr/>
          <a:lstStyle>
            <a:lvl1pPr defTabSz="792479">
              <a:defRPr sz="5300"/>
            </a:lvl1pPr>
          </a:lstStyle>
          <a:p>
            <a:pPr>
              <a:defRPr/>
            </a:pPr>
            <a:r>
              <a:t>Rechercher les bonnes pratiques pour concevoir des visualisations, même les plus simples</a:t>
            </a:r>
          </a:p>
        </p:txBody>
      </p:sp>
      <p:sp>
        <p:nvSpPr>
          <p:cNvPr id="372" name="Histogrammes…"/>
          <p:cNvSpPr txBox="1">
            <a:spLocks noGrp="1"/>
          </p:cNvSpPr>
          <p:nvPr>
            <p:ph type="body" idx="1"/>
          </p:nvPr>
        </p:nvSpPr>
        <p:spPr bwMode="auto">
          <a:xfrm>
            <a:off x="1206500" y="4248504"/>
            <a:ext cx="19246646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50"/>
            </a:pPr>
            <a:r>
              <a:t>Histogrammes</a:t>
            </a:r>
          </a:p>
          <a:p>
            <a:pPr marL="566927" indent="-566927" defTabSz="2267655">
              <a:spcBef>
                <a:spcPts val="4100"/>
              </a:spcBef>
              <a:defRPr sz="4450"/>
            </a:pPr>
            <a:endParaRPr/>
          </a:p>
          <a:p>
            <a:pPr marL="566927" indent="-566927" defTabSz="2267655">
              <a:spcBef>
                <a:spcPts val="4100"/>
              </a:spcBef>
              <a:defRPr sz="4450"/>
            </a:pPr>
            <a:endParaRPr/>
          </a:p>
          <a:p>
            <a:pPr marL="566927" indent="-566927" defTabSz="2267655">
              <a:spcBef>
                <a:spcPts val="4100"/>
              </a:spcBef>
              <a:defRPr sz="4450"/>
            </a:pPr>
            <a:endParaRPr/>
          </a:p>
          <a:p>
            <a:pPr marL="566927" indent="-566927" defTabSz="2267655">
              <a:spcBef>
                <a:spcPts val="4100"/>
              </a:spcBef>
              <a:defRPr sz="4450"/>
            </a:pPr>
            <a:endParaRPr/>
          </a:p>
          <a:p>
            <a:pPr marL="566927" indent="-566927" defTabSz="2267655">
              <a:spcBef>
                <a:spcPts val="4100"/>
              </a:spcBef>
              <a:defRPr sz="4450"/>
            </a:pPr>
            <a:endParaRPr/>
          </a:p>
          <a:p>
            <a:pPr marL="566927" indent="-566927" defTabSz="2267655">
              <a:spcBef>
                <a:spcPts val="4100"/>
              </a:spcBef>
              <a:defRPr sz="4450"/>
            </a:pPr>
            <a:r>
              <a:t>Comparaison des hauteur/longueur des barres, ne se prête pas à la troncature des échelles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30612" y="5188777"/>
            <a:ext cx="21971001" cy="5666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Image" descr="Imag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334644" y="11684403"/>
            <a:ext cx="1757687" cy="1736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6" name="Conclus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Conclusion</a:t>
            </a:r>
          </a:p>
        </p:txBody>
      </p:sp>
      <p:sp>
        <p:nvSpPr>
          <p:cNvPr id="377" name="Rechercher les bonnes pratiques pour concevoir des visualisations, même les plus simples"/>
          <p:cNvSpPr txBox="1">
            <a:spLocks noGrp="1"/>
          </p:cNvSpPr>
          <p:nvPr>
            <p:ph type="body" idx="21"/>
          </p:nvPr>
        </p:nvSpPr>
        <p:spPr bwMode="auto">
          <a:xfrm>
            <a:off x="1206500" y="2372961"/>
            <a:ext cx="21971000" cy="1736186"/>
          </a:xfrm>
          <a:prstGeom prst="rect">
            <a:avLst/>
          </a:prstGeom>
        </p:spPr>
        <p:txBody>
          <a:bodyPr/>
          <a:lstStyle>
            <a:lvl1pPr defTabSz="792479">
              <a:defRPr sz="5300"/>
            </a:lvl1pPr>
          </a:lstStyle>
          <a:p>
            <a:pPr>
              <a:defRPr/>
            </a:pPr>
            <a:r>
              <a:t>Rechercher les bonnes pratiques pour concevoir des visualisations, même les plus simples</a:t>
            </a:r>
          </a:p>
        </p:txBody>
      </p:sp>
      <p:sp>
        <p:nvSpPr>
          <p:cNvPr id="378" name="Histogrammes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Histogrammes</a:t>
            </a:r>
          </a:p>
        </p:txBody>
      </p:sp>
      <p:pic>
        <p:nvPicPr>
          <p:cNvPr id="379" name="Image" descr="Imag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086953" y="4602422"/>
            <a:ext cx="6682875" cy="852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Image" descr="Image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317382" y="5805950"/>
            <a:ext cx="8788575" cy="559273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Ligne de connexion"/>
          <p:cNvSpPr/>
          <p:nvPr/>
        </p:nvSpPr>
        <p:spPr bwMode="auto">
          <a:xfrm>
            <a:off x="10421693" y="7956767"/>
            <a:ext cx="568151" cy="84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2" h="21600" extrusionOk="0">
                <a:moveTo>
                  <a:pt x="14484" y="21600"/>
                </a:moveTo>
                <a:cubicBezTo>
                  <a:pt x="-5388" y="13094"/>
                  <a:pt x="-4812" y="5894"/>
                  <a:pt x="16212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774735" y="11174306"/>
            <a:ext cx="1757687" cy="172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456077" y="11166357"/>
            <a:ext cx="1757687" cy="1736186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https://uxdesign.cc/the-most-common-mistake-designers-make-when-adjusting-their-bar-charts-6f7405d69703"/>
          <p:cNvSpPr txBox="1"/>
          <p:nvPr/>
        </p:nvSpPr>
        <p:spPr bwMode="auto">
          <a:xfrm>
            <a:off x="11705667" y="12831836"/>
            <a:ext cx="12591347" cy="82966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>
              <a:defRPr/>
            </a:pPr>
            <a:r>
              <a:t>https://uxdesign.cc/the-most-common-mistake-designers-make-when-adjusting-their-bar-charts-6f7405d69703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9" name="Conclus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Conclusion</a:t>
            </a:r>
          </a:p>
        </p:txBody>
      </p:sp>
      <p:sp>
        <p:nvSpPr>
          <p:cNvPr id="390" name="Rechercher les bonnes pratiques pour concevoir des visualisations, même les plus simples"/>
          <p:cNvSpPr txBox="1">
            <a:spLocks noGrp="1"/>
          </p:cNvSpPr>
          <p:nvPr>
            <p:ph type="body" idx="21"/>
          </p:nvPr>
        </p:nvSpPr>
        <p:spPr bwMode="auto">
          <a:xfrm>
            <a:off x="1206500" y="2372961"/>
            <a:ext cx="21971000" cy="1736186"/>
          </a:xfrm>
          <a:prstGeom prst="rect">
            <a:avLst/>
          </a:prstGeom>
        </p:spPr>
        <p:txBody>
          <a:bodyPr/>
          <a:lstStyle>
            <a:lvl1pPr defTabSz="792479">
              <a:defRPr sz="5300"/>
            </a:lvl1pPr>
          </a:lstStyle>
          <a:p>
            <a:pPr>
              <a:defRPr/>
            </a:pPr>
            <a:r>
              <a:t>Rechercher les bonnes pratiques pour concevoir des visualisations, même les plus simples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99291" y="6445140"/>
            <a:ext cx="10154982" cy="3862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15020118" y="5739167"/>
            <a:ext cx="5842001" cy="476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6630228" y="11317039"/>
            <a:ext cx="1757686" cy="172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28077" y="11309091"/>
            <a:ext cx="1757687" cy="1736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96" name="Image" descr="Imag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25925" y="7927204"/>
            <a:ext cx="15855950" cy="6122945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Conclus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Conclusion</a:t>
            </a:r>
          </a:p>
        </p:txBody>
      </p:sp>
      <p:sp>
        <p:nvSpPr>
          <p:cNvPr id="398" name="Rechercher les bonnes pratiques pour concevoir des visualisations, même les plus simples"/>
          <p:cNvSpPr txBox="1">
            <a:spLocks noGrp="1"/>
          </p:cNvSpPr>
          <p:nvPr>
            <p:ph type="body" idx="21"/>
          </p:nvPr>
        </p:nvSpPr>
        <p:spPr bwMode="auto">
          <a:xfrm>
            <a:off x="1206500" y="2372961"/>
            <a:ext cx="21971000" cy="1736186"/>
          </a:xfrm>
          <a:prstGeom prst="rect">
            <a:avLst/>
          </a:prstGeom>
        </p:spPr>
        <p:txBody>
          <a:bodyPr/>
          <a:lstStyle>
            <a:lvl1pPr defTabSz="792479">
              <a:defRPr sz="5300"/>
            </a:lvl1pPr>
          </a:lstStyle>
          <a:p>
            <a:pPr>
              <a:defRPr/>
            </a:pPr>
            <a:r>
              <a:t>Rechercher les bonnes pratiques pour concevoir des visualisations, même les plus simples</a:t>
            </a:r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3092" y="10737009"/>
            <a:ext cx="1757687" cy="1720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03092" y="5989907"/>
            <a:ext cx="1757687" cy="1736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300656" y="4140200"/>
            <a:ext cx="16089763" cy="4813343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https://www.data-to-viz.com/caveat/pie.html"/>
          <p:cNvSpPr txBox="1"/>
          <p:nvPr/>
        </p:nvSpPr>
        <p:spPr bwMode="auto">
          <a:xfrm>
            <a:off x="17921032" y="3693048"/>
            <a:ext cx="6215787" cy="4613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/>
            </a:pPr>
            <a:r>
              <a:t>https://www.data-to-viz.com/caveat/pie.html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" name="Quartet d’Anscombe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Quartet d’Anscombe</a:t>
            </a:r>
          </a:p>
        </p:txBody>
      </p:sp>
      <p:sp>
        <p:nvSpPr>
          <p:cNvPr id="176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" name="Quatre jeux de données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9095111" cy="82560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Quatre jeux de données</a:t>
            </a:r>
          </a:p>
          <a:p>
            <a:pPr lvl="1">
              <a:defRPr/>
            </a:pPr>
            <a:r>
              <a:t>Comment les distinguer ?</a:t>
            </a:r>
          </a:p>
          <a:p>
            <a:pPr lvl="1">
              <a:defRPr/>
            </a:pPr>
            <a:r>
              <a:t>ou caractériser chacun d’eux ?</a:t>
            </a:r>
          </a:p>
        </p:txBody>
      </p:sp>
      <p:sp>
        <p:nvSpPr>
          <p:cNvPr id="178" name="Rectangle 6"/>
          <p:cNvSpPr txBox="1"/>
          <p:nvPr/>
        </p:nvSpPr>
        <p:spPr bwMode="auto">
          <a:xfrm>
            <a:off x="1075466" y="12710133"/>
            <a:ext cx="11247124" cy="64077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l" defTabSz="914400">
              <a:defRPr sz="360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1pPr>
          </a:lstStyle>
          <a:p>
            <a:pPr>
              <a:defRPr/>
            </a:pPr>
            <a:r>
              <a:t>https://en.wikipedia.org/wiki/Anscombe%27s_quartet</a:t>
            </a:r>
          </a:p>
        </p:txBody>
      </p:sp>
      <p:pic>
        <p:nvPicPr>
          <p:cNvPr id="179" name="Image 1" descr="Image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474282" y="2294219"/>
            <a:ext cx="14799223" cy="10393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1" name="Image 3" descr="Imag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383688" y="2355628"/>
            <a:ext cx="14610782" cy="1067489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Quartet d’Anscombe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Quartet d’Anscombe</a:t>
            </a:r>
          </a:p>
        </p:txBody>
      </p:sp>
      <p:sp>
        <p:nvSpPr>
          <p:cNvPr id="183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4" name="Quatre jeux de données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06500" y="4248504"/>
            <a:ext cx="9095111" cy="82560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Quatre jeux de données</a:t>
            </a:r>
          </a:p>
          <a:p>
            <a:pPr lvl="1">
              <a:defRPr/>
            </a:pPr>
            <a:r>
              <a:t>Comment les distinguer ?</a:t>
            </a:r>
          </a:p>
          <a:p>
            <a:pPr lvl="1">
              <a:defRPr/>
            </a:pPr>
            <a:r>
              <a:t>ou caractériser chacun d’eux ?</a:t>
            </a:r>
          </a:p>
        </p:txBody>
      </p:sp>
      <p:sp>
        <p:nvSpPr>
          <p:cNvPr id="185" name="Rectangle 6"/>
          <p:cNvSpPr txBox="1"/>
          <p:nvPr/>
        </p:nvSpPr>
        <p:spPr bwMode="auto">
          <a:xfrm>
            <a:off x="1075466" y="12710133"/>
            <a:ext cx="11247124" cy="640776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>
            <a:lvl1pPr algn="l" defTabSz="914400">
              <a:defRPr sz="3600">
                <a:solidFill>
                  <a:srgbClr val="BFBFBF"/>
                </a:solidFill>
                <a:latin typeface="Calibri"/>
                <a:ea typeface="Calibri"/>
                <a:cs typeface="Calibri"/>
              </a:defRPr>
            </a:lvl1pPr>
          </a:lstStyle>
          <a:p>
            <a:pPr>
              <a:defRPr/>
            </a:pPr>
            <a:r>
              <a:t>https://en.wikipedia.org/wiki/Anscombe%27s_quartet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" name="Interprétation des données et percept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Interprétation des données et perception</a:t>
            </a:r>
          </a:p>
        </p:txBody>
      </p:sp>
      <p:sp>
        <p:nvSpPr>
          <p:cNvPr id="188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" name="Si notre interprétation peut être trompée (Anscombe), qu’en est-il de notre perception d’une représentation graphique ?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t>Si notre interprétation peut être trompée (Anscombe), qu’en est-il de notre perception d’une représentation graphique ?</a:t>
            </a:r>
          </a:p>
          <a:p>
            <a:pPr lvl="1">
              <a:defRPr/>
            </a:pPr>
            <a:r>
              <a:t>Y a-t-il des principes guidant la conception des visualisations ? des bonnes pratiques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" name="La pré-attention : une perception sans attent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 defTabSz="2243271">
              <a:defRPr sz="7800" spc="-155"/>
            </a:lvl1pPr>
          </a:lstStyle>
          <a:p>
            <a:pPr>
              <a:defRPr/>
            </a:pPr>
            <a:r>
              <a:t>La pré-attention : une perception sans attention</a:t>
            </a:r>
          </a:p>
        </p:txBody>
      </p:sp>
      <p:sp>
        <p:nvSpPr>
          <p:cNvPr id="192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3" name="Perception « subliminale », ou automatique, opérant à notre insu […] alliance implicite entre attention et conscience, entre « pré-attention » et « pré-conscience »"/>
          <p:cNvSpPr txBox="1">
            <a:spLocks noGrp="1"/>
          </p:cNvSpPr>
          <p:nvPr>
            <p:ph type="body" idx="1"/>
          </p:nvPr>
        </p:nvSpPr>
        <p:spPr bwMode="auto">
          <a:xfrm>
            <a:off x="1206500" y="4248504"/>
            <a:ext cx="21164264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t>Perception « subliminale », ou automatique,</a:t>
            </a:r>
            <a:br>
              <a:rPr/>
            </a:br>
            <a:r>
              <a:t>opérant à notre insu</a:t>
            </a:r>
            <a:br>
              <a:rPr/>
            </a:br>
            <a:r>
              <a:t>[…] alliance implicite entre attention et conscience, entre « pré-attention » et « pré-conscience »</a:t>
            </a:r>
          </a:p>
        </p:txBody>
      </p:sp>
      <p:sp>
        <p:nvSpPr>
          <p:cNvPr id="194" name="Natalie Depraz, « Attention et conscience : à la croisée de la phénoménologie et des sciences cognitives », Alter, 18 | 2010, 203-226."/>
          <p:cNvSpPr txBox="1"/>
          <p:nvPr/>
        </p:nvSpPr>
        <p:spPr bwMode="auto">
          <a:xfrm>
            <a:off x="15907819" y="7777526"/>
            <a:ext cx="7813599" cy="119796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r"/>
          </a:lstStyle>
          <a:p>
            <a:pPr>
              <a:defRPr/>
            </a:pPr>
            <a:r>
              <a:t>Natalie Depraz, « Attention et conscience : à la croisée de la phénoménologie et des sciences cognitives », Alter, 18 | 2010, 203-226.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" name="La pré-attention : une perception sans attent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 defTabSz="2243271">
              <a:defRPr sz="7800" spc="-155"/>
            </a:lvl1pPr>
          </a:lstStyle>
          <a:p>
            <a:pPr>
              <a:defRPr/>
            </a:pPr>
            <a:r>
              <a:t>La pré-attention : une perception sans attention</a:t>
            </a:r>
          </a:p>
        </p:txBody>
      </p:sp>
      <p:sp>
        <p:nvSpPr>
          <p:cNvPr id="197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" name="(Tâche pré-attentive) consistant à détecter un cercle (disque) rouge dans un groupe de cercles bleus…"/>
          <p:cNvSpPr txBox="1">
            <a:spLocks noGrp="1"/>
          </p:cNvSpPr>
          <p:nvPr>
            <p:ph type="body" idx="1"/>
          </p:nvPr>
        </p:nvSpPr>
        <p:spPr bwMode="auto">
          <a:xfrm>
            <a:off x="1206500" y="4273904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t>(Tâche pré-attentive) consistant à détecter </a:t>
            </a:r>
            <a:r>
              <a:rPr u="sng"/>
              <a:t>un</a:t>
            </a:r>
            <a:r>
              <a:t> cercle (disque)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rouge</a:t>
            </a:r>
            <a:r>
              <a:t> dans un groupe de cercles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bleus</a:t>
            </a:r>
            <a:endParaRPr/>
          </a:p>
          <a:p>
            <a:pPr lvl="1">
              <a:lnSpc>
                <a:spcPct val="100000"/>
              </a:lnSpc>
              <a:defRPr/>
            </a:pPr>
            <a:r>
              <a:t>La teinte est une variable pré-attentive</a:t>
            </a:r>
            <a:br>
              <a:rPr/>
            </a:br>
            <a:r>
              <a:t>(couleur = teinte + saturation +</a:t>
            </a:r>
            <a:br>
              <a:rPr/>
            </a:br>
            <a:r>
              <a:t>luminosité)</a:t>
            </a:r>
          </a:p>
        </p:txBody>
      </p:sp>
      <p:sp>
        <p:nvSpPr>
          <p:cNvPr id="199" name="Exemples tirés de: Patrick Healey, Perception in Visualization. https://www.csc2.ncsu.edu/faculty/healey/PP/#Preattentive_Theory"/>
          <p:cNvSpPr txBox="1"/>
          <p:nvPr/>
        </p:nvSpPr>
        <p:spPr bwMode="auto">
          <a:xfrm>
            <a:off x="8901700" y="12584383"/>
            <a:ext cx="15341611" cy="9457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dirty="0" err="1"/>
              <a:t>Exemples</a:t>
            </a:r>
            <a:r>
              <a:rPr dirty="0"/>
              <a:t> </a:t>
            </a:r>
            <a:r>
              <a:rPr dirty="0" err="1"/>
              <a:t>tirés</a:t>
            </a:r>
            <a:r>
              <a:rPr dirty="0"/>
              <a:t> de:</a:t>
            </a:r>
            <a:br>
              <a:rPr dirty="0"/>
            </a:br>
            <a:r>
              <a:rPr dirty="0"/>
              <a:t>Patrick Healey, Perception in Visualization. </a:t>
            </a:r>
            <a:r>
              <a:rPr u="sng" dirty="0">
                <a:hlinkClick r:id="rId3" tooltip="https://www.csc2.ncsu.edu/faculty/healey/PP/#Preattentive_Theory"/>
              </a:rPr>
              <a:t>https://www.csc2.ncsu.edu/faculty/healey/PP/#Preattentive_Theory</a:t>
            </a:r>
            <a:endParaRPr dirty="0"/>
          </a:p>
        </p:txBody>
      </p:sp>
      <p:pic>
        <p:nvPicPr>
          <p:cNvPr id="200" name="Image" descr="Image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323242" y="5523412"/>
            <a:ext cx="10724737" cy="5151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" name="La pré-attention : une perception sans attention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 defTabSz="2243271">
              <a:defRPr sz="7800" spc="-155"/>
            </a:lvl1pPr>
          </a:lstStyle>
          <a:p>
            <a:pPr>
              <a:defRPr/>
            </a:pPr>
            <a:r>
              <a:t>La pré-attention : une perception sans attention</a:t>
            </a:r>
          </a:p>
        </p:txBody>
      </p:sp>
      <p:sp>
        <p:nvSpPr>
          <p:cNvPr id="205" name="Sous-titre de diapositive"/>
          <p:cNvSpPr txBox="1">
            <a:spLocks noGrp="1"/>
          </p:cNvSpPr>
          <p:nvPr>
            <p:ph type="body" idx="2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" name="(Tâche pré-attentive) consistant à détecter un cercle (   ) dans un groupe de carrés (    )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t>(Tâche pré-attentive) consistant à détecter </a:t>
            </a:r>
            <a:r>
              <a:rPr u="sng"/>
              <a:t>un</a:t>
            </a:r>
            <a:r>
              <a:t> cercle (   ) dans un groupe de carrés (    )</a:t>
            </a:r>
          </a:p>
          <a:p>
            <a:pPr lvl="1">
              <a:lnSpc>
                <a:spcPct val="100000"/>
              </a:lnSpc>
              <a:defRPr/>
            </a:pPr>
            <a:r>
              <a:t>La forme est une variable pré-attentive</a:t>
            </a:r>
            <a:br>
              <a:rPr/>
            </a:br>
            <a:r>
              <a:t>(couleur = teinte + saturation +</a:t>
            </a:r>
            <a:br>
              <a:rPr/>
            </a:br>
            <a:r>
              <a:t>luminosité)</a:t>
            </a:r>
          </a:p>
        </p:txBody>
      </p:sp>
      <p:sp>
        <p:nvSpPr>
          <p:cNvPr id="207" name="Exemples tirés de: Patrick Healey, Perception in Visualization. https://www.csc2.ncsu.edu/faculty/healey/PP/#Preattentive_Theory"/>
          <p:cNvSpPr txBox="1"/>
          <p:nvPr/>
        </p:nvSpPr>
        <p:spPr bwMode="auto">
          <a:xfrm>
            <a:off x="8901700" y="12606427"/>
            <a:ext cx="15341611" cy="9016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t>Exemples tirés de:</a:t>
            </a:r>
            <a:br>
              <a:rPr/>
            </a:br>
            <a:r>
              <a:t>Patrick Healey, Perception in Visualization. </a:t>
            </a:r>
            <a:r>
              <a:rPr u="sng">
                <a:hlinkClick r:id="rId3" tooltip="https://www.csc2.ncsu.edu/faculty/healey/PP/#Preattentive_Theory"/>
              </a:rPr>
              <a:t>https://www.csc2.ncsu.edu/faculty/healey/PP/#Preattentive_Theory</a:t>
            </a:r>
            <a:endParaRPr/>
          </a:p>
        </p:txBody>
      </p:sp>
      <p:sp>
        <p:nvSpPr>
          <p:cNvPr id="208" name="Cercle"/>
          <p:cNvSpPr/>
          <p:nvPr/>
        </p:nvSpPr>
        <p:spPr bwMode="auto">
          <a:xfrm>
            <a:off x="16358606" y="4445301"/>
            <a:ext cx="529399" cy="530101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/>
          </a:p>
        </p:txBody>
      </p:sp>
      <p:sp>
        <p:nvSpPr>
          <p:cNvPr id="209" name="Carré"/>
          <p:cNvSpPr/>
          <p:nvPr/>
        </p:nvSpPr>
        <p:spPr bwMode="auto">
          <a:xfrm>
            <a:off x="3975115" y="5162905"/>
            <a:ext cx="529399" cy="530100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/>
          </a:p>
        </p:txBody>
      </p:sp>
      <p:pic>
        <p:nvPicPr>
          <p:cNvPr id="210" name="Image" descr="Image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321121" y="5749235"/>
            <a:ext cx="10909868" cy="5254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000000"/>
        </a:solidFill>
        <a:ln w="12700" cap="flat">
          <a:noFill/>
          <a:miter lim="400000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 bwMode="auto">
        <a:prstGeom prst="rect">
          <a:avLst/>
        </a:prstGeom>
        <a:noFill/>
        <a:ln w="25400" cap="flat">
          <a:solidFill>
            <a:srgbClr val="000000"/>
          </a:solidFill>
          <a:prstDash val="solid"/>
          <a:miter lim="400000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000000"/>
        </a:solidFill>
        <a:ln w="12700" cap="flat">
          <a:noFill/>
          <a:miter lim="400000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 bwMode="auto">
        <a:prstGeom prst="rect">
          <a:avLst/>
        </a:prstGeom>
        <a:noFill/>
        <a:ln w="25400" cap="flat">
          <a:solidFill>
            <a:srgbClr val="000000"/>
          </a:solidFill>
          <a:prstDash val="solid"/>
          <a:miter lim="400000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2221</Words>
  <Application>Microsoft Macintosh PowerPoint</Application>
  <DocSecurity>0</DocSecurity>
  <PresentationFormat>Personnalisé</PresentationFormat>
  <Paragraphs>205</Paragraphs>
  <Slides>39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Helvetica Neue</vt:lpstr>
      <vt:lpstr>Helvetica Neue Medium</vt:lpstr>
      <vt:lpstr>21_BasicWhite</vt:lpstr>
      <vt:lpstr>Communication et interprétation des données</vt:lpstr>
      <vt:lpstr>Données et visualisation</vt:lpstr>
      <vt:lpstr>Quartet d’Anscombe</vt:lpstr>
      <vt:lpstr>Quartet d’Anscombe</vt:lpstr>
      <vt:lpstr>Quartet d’Anscombe</vt:lpstr>
      <vt:lpstr>Interprétation des données et perception</vt:lpstr>
      <vt:lpstr>La pré-attention : une perception sans attention</vt:lpstr>
      <vt:lpstr>La pré-attention : une perception sans attention</vt:lpstr>
      <vt:lpstr>La pré-attention : une perception sans attention</vt:lpstr>
      <vt:lpstr>La pré-attention : une perception sans attention</vt:lpstr>
      <vt:lpstr>La pré-attention : une perception sans attention</vt:lpstr>
      <vt:lpstr>Variables visuelles et visualisation</vt:lpstr>
      <vt:lpstr>Limites perceptives</vt:lpstr>
      <vt:lpstr>Limites perceptives</vt:lpstr>
      <vt:lpstr>Limites perceptives</vt:lpstr>
      <vt:lpstr>Limites perceptives</vt:lpstr>
      <vt:lpstr>Limites perceptives</vt:lpstr>
      <vt:lpstr>Limites perceptives</vt:lpstr>
      <vt:lpstr>Limites perceptives</vt:lpstr>
      <vt:lpstr>Limites perceptives</vt:lpstr>
      <vt:lpstr>Limites perceptives</vt:lpstr>
      <vt:lpstr>Limites perceptives</vt:lpstr>
      <vt:lpstr>Limites perceptives</vt:lpstr>
      <vt:lpstr>Limites perceptives</vt:lpstr>
      <vt:lpstr>Limites perceptives</vt:lpstr>
      <vt:lpstr>Hiérarchie des variables visuelles</vt:lpstr>
      <vt:lpstr>Hiérarchie des variables visuelles</vt:lpstr>
      <vt:lpstr>Sur le choix des couleurs</vt:lpstr>
      <vt:lpstr>Visualisation, IHM et théorie de la communication</vt:lpstr>
      <vt:lpstr>Visualisation, IHM et théorie de la communication</vt:lpstr>
      <vt:lpstr>Visualisation, IHM et théorie de la communication</vt:lpstr>
      <vt:lpstr>Visualisation, IHM et théorie de la communication</vt:lpstr>
      <vt:lpstr>Visualisation, IHM et théorie de la communication</vt:lpstr>
      <vt:lpstr>Cécité attentionnelle</vt:lpstr>
      <vt:lpstr>Conclusion</vt:lpstr>
      <vt:lpstr>Conclusion</vt:lpstr>
      <vt:lpstr>Conclusion</vt:lpstr>
      <vt:lpstr>Conclusion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et interprétation des données</dc:title>
  <dc:subject/>
  <dc:creator/>
  <cp:keywords/>
  <dc:description/>
  <cp:lastModifiedBy>Rohan Fossé</cp:lastModifiedBy>
  <cp:revision>2</cp:revision>
  <dcterms:modified xsi:type="dcterms:W3CDTF">2023-06-09T09:49:13Z</dcterms:modified>
  <cp:category/>
  <dc:identifier/>
  <cp:contentStatus/>
  <dc:language/>
  <cp:version/>
</cp:coreProperties>
</file>